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0" r:id="rId1"/>
  </p:sldMasterIdLst>
  <p:notesMasterIdLst>
    <p:notesMasterId r:id="rId33"/>
  </p:notesMasterIdLst>
  <p:sldIdLst>
    <p:sldId id="256" r:id="rId2"/>
    <p:sldId id="327" r:id="rId3"/>
    <p:sldId id="326" r:id="rId4"/>
    <p:sldId id="308" r:id="rId5"/>
    <p:sldId id="264" r:id="rId6"/>
    <p:sldId id="265" r:id="rId7"/>
    <p:sldId id="266" r:id="rId8"/>
    <p:sldId id="267" r:id="rId9"/>
    <p:sldId id="268" r:id="rId10"/>
    <p:sldId id="328" r:id="rId11"/>
    <p:sldId id="305" r:id="rId12"/>
    <p:sldId id="315" r:id="rId13"/>
    <p:sldId id="306" r:id="rId14"/>
    <p:sldId id="318" r:id="rId15"/>
    <p:sldId id="321" r:id="rId16"/>
    <p:sldId id="322" r:id="rId17"/>
    <p:sldId id="262" r:id="rId18"/>
    <p:sldId id="309" r:id="rId19"/>
    <p:sldId id="324" r:id="rId20"/>
    <p:sldId id="316" r:id="rId21"/>
    <p:sldId id="317" r:id="rId22"/>
    <p:sldId id="325" r:id="rId23"/>
    <p:sldId id="310" r:id="rId24"/>
    <p:sldId id="329" r:id="rId25"/>
    <p:sldId id="330" r:id="rId26"/>
    <p:sldId id="331" r:id="rId27"/>
    <p:sldId id="314" r:id="rId28"/>
    <p:sldId id="323" r:id="rId29"/>
    <p:sldId id="332" r:id="rId30"/>
    <p:sldId id="333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0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5960B-06E2-7E45-9113-8F30626F6E05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73150-3287-6B43-8AAD-572E1F566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BC55A-8B53-1742-8482-5C18E75DAE4B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CE0CE3-AAFC-1B43-B945-CB37CB6D7A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cbi.nlm.nih.gov/pubmed?term=%22Holden%20B%22%5BAuthor%5D" TargetMode="External"/><Relationship Id="rId7" Type="http://schemas.openxmlformats.org/officeDocument/2006/relationships/hyperlink" Target="http://www.ncbi.nlm.nih.gov/pubmed?term=%22Chen%20X%22%5BAuthor%5D" TargetMode="External"/><Relationship Id="rId11" Type="http://schemas.openxmlformats.org/officeDocument/2006/relationships/hyperlink" Target="http://www.ncbi.nlm.nih.gov/pubmed?term=%22Ho%20A%22%5BAuthor%5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?term=%22Naduvilath%20T%22%5BAuthor%5D" TargetMode="External"/><Relationship Id="rId8" Type="http://schemas.openxmlformats.org/officeDocument/2006/relationships/hyperlink" Target="http://www.ncbi.nlm.nih.gov/pubmed?term=%22de%20la%20Jara%20PL%22%5BAuthor%5D" TargetMode="External"/><Relationship Id="rId13" Type="http://schemas.openxmlformats.org/officeDocument/2006/relationships/hyperlink" Target="http://www.ncbi.nlm.nih.gov/pubmed?term=%22Ge%20J%22%5BAuthor%5D" TargetMode="External"/><Relationship Id="rId10" Type="http://schemas.openxmlformats.org/officeDocument/2006/relationships/hyperlink" Target="http://www.ncbi.nlm.nih.gov/pubmed?term=%22Kwan%20J%22%5BAuthor%5D" TargetMode="External"/><Relationship Id="rId5" Type="http://schemas.openxmlformats.org/officeDocument/2006/relationships/hyperlink" Target="http://www.ncbi.nlm.nih.gov/pubmed?term=%22Smith%20E%203rd%22%5BAuthor%5D" TargetMode="External"/><Relationship Id="rId12" Type="http://schemas.openxmlformats.org/officeDocument/2006/relationships/hyperlink" Target="http://www.ncbi.nlm.nih.gov/pubmed?term=%22Frick%20K%22%5BAuthor%5D" TargetMode="External"/><Relationship Id="rId2" Type="http://schemas.openxmlformats.org/officeDocument/2006/relationships/hyperlink" Target="http://www.ncbi.nlm.nih.gov/pubmed/22039230" TargetMode="External"/><Relationship Id="rId9" Type="http://schemas.openxmlformats.org/officeDocument/2006/relationships/hyperlink" Target="http://www.ncbi.nlm.nih.gov/pubmed?term=%22Martinez%20A%22%5BAuthor%5D" TargetMode="External"/><Relationship Id="rId3" Type="http://schemas.openxmlformats.org/officeDocument/2006/relationships/hyperlink" Target="http://www.ncbi.nlm.nih.gov/pubmed?term=%22Sankaridurg%20P%22%5BAuthor%5D" TargetMode="Externa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hyperlink" Target="http://www.ncbi.nlm.nih.gov/pubmed?term=%22Drobe%20B%22%5BAuthor%5D" TargetMode="External"/><Relationship Id="rId4" Type="http://schemas.openxmlformats.org/officeDocument/2006/relationships/hyperlink" Target="http://www.ncbi.nlm.nih.gov/pubmed?term=%22Schmid%20KL%22%5BAuthor%5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0065211" TargetMode="External"/><Relationship Id="rId3" Type="http://schemas.openxmlformats.org/officeDocument/2006/relationships/hyperlink" Target="http://www.ncbi.nlm.nih.gov/pubmed?term=%22Cheng%20D%22%5BAuthor%5D" TargetMode="External"/><Relationship Id="rId5" Type="http://schemas.openxmlformats.org/officeDocument/2006/relationships/hyperlink" Target="http://www.ncbi.nlm.nih.gov/pubmed?term=%22Woo%20GC%22%5BAuthor%5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Myopia progression:</a:t>
            </a:r>
            <a:br>
              <a:rPr lang="en-US" dirty="0" smtClean="0"/>
            </a:br>
            <a:r>
              <a:rPr lang="en-US" dirty="0" smtClean="0"/>
              <a:t>can we prevent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Fusion 2012   LVPEI</a:t>
            </a:r>
          </a:p>
          <a:p>
            <a:r>
              <a:rPr lang="en-US" dirty="0" smtClean="0"/>
              <a:t>Lionel  Kowal</a:t>
            </a:r>
          </a:p>
          <a:p>
            <a:r>
              <a:rPr lang="en-US" dirty="0" smtClean="0"/>
              <a:t>Melbourne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 TO KNOW IN A TRIAL TO REDUCE ROMP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5326"/>
            <a:ext cx="8229600" cy="4389120"/>
          </a:xfrm>
        </p:spPr>
        <p:txBody>
          <a:bodyPr/>
          <a:lstStyle/>
          <a:p>
            <a:r>
              <a:rPr lang="en-AU" sz="4000" dirty="0" smtClean="0"/>
              <a:t>1. CONTROL GROUP</a:t>
            </a:r>
          </a:p>
          <a:p>
            <a:r>
              <a:rPr lang="en-AU" sz="4000" dirty="0" smtClean="0"/>
              <a:t>2. DURATION OF TREATMENT</a:t>
            </a:r>
          </a:p>
          <a:p>
            <a:r>
              <a:rPr lang="en-AU" sz="4000" dirty="0" smtClean="0"/>
              <a:t>3. DURATION OF FOLLOW UP</a:t>
            </a:r>
          </a:p>
          <a:p>
            <a:r>
              <a:rPr lang="en-AU" sz="4000" b="1" i="1" dirty="0" smtClean="0">
                <a:solidFill>
                  <a:srgbClr val="FF0000"/>
                </a:solidFill>
              </a:rPr>
              <a:t>4. DATA AFTER TREATMENT STOPPED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works to reduce the rate of myopia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Atropine 1%</a:t>
            </a:r>
          </a:p>
          <a:p>
            <a:endParaRPr lang="en-US" dirty="0" smtClean="0"/>
          </a:p>
          <a:p>
            <a:r>
              <a:rPr lang="en-US" dirty="0" smtClean="0"/>
              <a:t>~30 papers since 1973 show efficacy</a:t>
            </a:r>
          </a:p>
          <a:p>
            <a:r>
              <a:rPr lang="en-US" dirty="0" smtClean="0"/>
              <a:t>≥2 have long term follow up after cessation of drops</a:t>
            </a:r>
          </a:p>
          <a:p>
            <a:r>
              <a:rPr lang="en-US" dirty="0" smtClean="0"/>
              <a:t>Catch up is small, still &lt; untreated group</a:t>
            </a:r>
          </a:p>
          <a:p>
            <a:r>
              <a:rPr lang="en-US" dirty="0" smtClean="0"/>
              <a:t>&gt; 100 years of atropine use in </a:t>
            </a:r>
            <a:r>
              <a:rPr lang="en-US" dirty="0" smtClean="0"/>
              <a:t>ophthalmology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 </a:t>
            </a:r>
            <a:r>
              <a:rPr lang="en-US" dirty="0" smtClean="0"/>
              <a:t>reported cases of UV toxicity etc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Atropine 1%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Singapore it's too hot to spend much time outdoors in the sunshine.  </a:t>
            </a:r>
          </a:p>
          <a:p>
            <a:r>
              <a:rPr lang="en-US" dirty="0" smtClean="0"/>
              <a:t>In Sydney I offer the drops to those Asian Aussies who spend most of their time indoors studying.  These kids tolerate it very well.</a:t>
            </a:r>
          </a:p>
          <a:p>
            <a:r>
              <a:rPr lang="en-US" dirty="0" smtClean="0"/>
              <a:t> I've had only one kid out of hundreds who stopped the drops because of glare.   </a:t>
            </a:r>
          </a:p>
          <a:p>
            <a:r>
              <a:rPr lang="en-US" dirty="0" smtClean="0"/>
              <a:t>I don't offer it to the "bronze" Anglo-Aussies who spend a lot of time outdoors and don't overdo the close work.  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Stephen </a:t>
            </a:r>
            <a:r>
              <a:rPr lang="en-US" b="1" dirty="0" err="1" smtClean="0"/>
              <a:t>Hing</a:t>
            </a:r>
            <a:r>
              <a:rPr lang="en-US" b="1" dirty="0" smtClean="0"/>
              <a:t> | </a:t>
            </a:r>
            <a:r>
              <a:rPr lang="en-US" b="1" dirty="0" smtClean="0"/>
              <a:t>Ophthalmologist  </a:t>
            </a:r>
          </a:p>
          <a:p>
            <a:pPr>
              <a:buNone/>
            </a:pPr>
            <a:r>
              <a:rPr lang="en-US" b="1" dirty="0" err="1" smtClean="0"/>
              <a:t>Westmead</a:t>
            </a:r>
            <a:r>
              <a:rPr lang="en-US" b="1" dirty="0" smtClean="0"/>
              <a:t> Children’s hospital 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48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probably works to reduce  ROMP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7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Atropine 0.01%</a:t>
            </a:r>
          </a:p>
          <a:p>
            <a:r>
              <a:rPr lang="en-US" dirty="0" smtClean="0"/>
              <a:t>In Press in ‘Ophthalmology’  from Singapore</a:t>
            </a:r>
          </a:p>
          <a:p>
            <a:r>
              <a:rPr lang="en-US" dirty="0" smtClean="0"/>
              <a:t>2y result ≈ 1% Atropine			NO side effects</a:t>
            </a:r>
          </a:p>
          <a:p>
            <a:r>
              <a:rPr lang="en-US" b="1" dirty="0" smtClean="0"/>
              <a:t>If long term follow up is +</a:t>
            </a:r>
            <a:r>
              <a:rPr lang="en-US" b="1" dirty="0" err="1" smtClean="0"/>
              <a:t>ve</a:t>
            </a:r>
            <a:r>
              <a:rPr lang="en-US" b="1" dirty="0" smtClean="0"/>
              <a:t>, this will probably become routine treatment </a:t>
            </a:r>
            <a:endParaRPr lang="en-US" b="1" dirty="0"/>
          </a:p>
        </p:txBody>
      </p:sp>
      <p:pic>
        <p:nvPicPr>
          <p:cNvPr id="5" name="Picture 4" descr="atropine 0.01% head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6024"/>
            <a:ext cx="9144000" cy="309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0.01% Atropine    ATOM2 study 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Atropine for the Treatment of Myopia 1 (ATOM1): 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1</a:t>
            </a:r>
            <a:r>
              <a:rPr lang="en-US" i="1" dirty="0" smtClean="0"/>
              <a:t>%  effective in controlling ROMP but side effects from </a:t>
            </a:r>
            <a:r>
              <a:rPr lang="en-US" i="1" dirty="0" err="1" smtClean="0"/>
              <a:t>cycloplegia</a:t>
            </a:r>
            <a:r>
              <a:rPr lang="en-US" i="1" dirty="0" smtClean="0"/>
              <a:t> &amp; </a:t>
            </a:r>
            <a:r>
              <a:rPr lang="en-US" i="1" dirty="0" err="1" smtClean="0"/>
              <a:t>mydriasis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i="1" dirty="0" smtClean="0"/>
              <a:t>ATOM2 </a:t>
            </a:r>
            <a:r>
              <a:rPr lang="en-US" i="1" dirty="0" smtClean="0"/>
              <a:t>: compare </a:t>
            </a:r>
            <a:r>
              <a:rPr lang="en-US" i="1" dirty="0" err="1" smtClean="0"/>
              <a:t>efﬁcacy</a:t>
            </a:r>
            <a:r>
              <a:rPr lang="en-US" i="1" dirty="0" smtClean="0"/>
              <a:t> / side effects of 0.5%, 0.1%, &amp; 0.01%.</a:t>
            </a:r>
          </a:p>
          <a:p>
            <a:r>
              <a:rPr lang="en-US" i="1" dirty="0" smtClean="0"/>
              <a:t>400 children aged 6 –12, myopia ≥ -2.0D &amp; astigmatism</a:t>
            </a:r>
            <a:r>
              <a:rPr lang="en-US" i="1" dirty="0" smtClean="0"/>
              <a:t>  </a:t>
            </a:r>
            <a:r>
              <a:rPr lang="en-US" i="1" dirty="0" smtClean="0"/>
              <a:t>≤-1.5D ….randomly assigned to 0.5%, 0.1%, and 0.01%, once nightly R&amp;L for 2y. </a:t>
            </a:r>
          </a:p>
          <a:p>
            <a:r>
              <a:rPr lang="en-US" i="1" dirty="0" smtClean="0"/>
              <a:t>Cycloplegic refraction, axial length, accommodation amplitude, pupil diameter, and acuity at baseline, 2w, then every 4 mo for 2y</a:t>
            </a:r>
            <a:r>
              <a:rPr lang="en-US" b="1" i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0.01% Atropine    ATOM2 study 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Main Outcome:</a:t>
            </a:r>
            <a:r>
              <a:rPr lang="en-US" sz="3200" i="1" dirty="0" smtClean="0"/>
              <a:t> </a:t>
            </a:r>
          </a:p>
          <a:p>
            <a:pPr>
              <a:buNone/>
            </a:pPr>
            <a:r>
              <a:rPr lang="en-US" sz="3200" i="1" dirty="0" smtClean="0"/>
              <a:t>Myopia </a:t>
            </a:r>
            <a:r>
              <a:rPr lang="en-US" sz="3200" i="1" dirty="0" smtClean="0"/>
              <a:t>&amp; axial length progression at 2y </a:t>
            </a:r>
          </a:p>
          <a:p>
            <a:r>
              <a:rPr lang="en-US" sz="3200" i="1" dirty="0" smtClean="0"/>
              <a:t>ROMP at 2y was -0.30±0.60, -0.38±0.60, and -0.49±0.63 D in the 0.5%, 0.1%, &amp; 0.01% groups, respectively</a:t>
            </a:r>
          </a:p>
          <a:p>
            <a:r>
              <a:rPr lang="en-US" sz="3200" i="1" dirty="0" smtClean="0"/>
              <a:t>ROMP in ATOM1:  </a:t>
            </a:r>
          </a:p>
          <a:p>
            <a:pPr>
              <a:buNone/>
            </a:pPr>
            <a:r>
              <a:rPr lang="en-US" sz="3200" i="1" dirty="0" smtClean="0"/>
              <a:t>placebo: -1.20±0.69 D;   	1% : -0.28±0.92 D.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0.01% Atropine    ATOM2 study  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348"/>
            <a:ext cx="8229600" cy="6053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</a:t>
            </a:r>
          </a:p>
          <a:p>
            <a:r>
              <a:rPr lang="en-US" i="1" dirty="0" smtClean="0"/>
              <a:t>Axial Length increase 0.27</a:t>
            </a:r>
            <a:r>
              <a:rPr lang="en-US" sz="2353" i="1" dirty="0" smtClean="0"/>
              <a:t>±0.25</a:t>
            </a:r>
            <a:r>
              <a:rPr lang="en-US" i="1" dirty="0" smtClean="0"/>
              <a:t>, 0.28</a:t>
            </a:r>
            <a:r>
              <a:rPr lang="en-US" sz="2353" i="1" dirty="0" smtClean="0"/>
              <a:t>±0.28</a:t>
            </a:r>
            <a:r>
              <a:rPr lang="en-US" i="1" dirty="0" smtClean="0"/>
              <a:t>, and 0.41</a:t>
            </a:r>
            <a:r>
              <a:rPr lang="en-US" sz="2353" i="1" dirty="0" smtClean="0"/>
              <a:t>±0.32 </a:t>
            </a:r>
            <a:r>
              <a:rPr lang="en-US" i="1" dirty="0" smtClean="0"/>
              <a:t>mm in the 0.5%, 0.1%, and 0.01% groups</a:t>
            </a:r>
            <a:r>
              <a:rPr lang="en-US" sz="2857" i="1" dirty="0" smtClean="0"/>
              <a:t> </a:t>
            </a:r>
            <a:endParaRPr lang="en-US" i="1" dirty="0" smtClean="0"/>
          </a:p>
          <a:p>
            <a:r>
              <a:rPr lang="en-US" i="1" dirty="0" smtClean="0"/>
              <a:t>..</a:t>
            </a:r>
            <a:r>
              <a:rPr lang="en-US" b="1" i="1" dirty="0" smtClean="0"/>
              <a:t>differences in myopia progression (0.19 D) and axial length change (0.14 mm) between groups were clinically </a:t>
            </a:r>
            <a:r>
              <a:rPr lang="en-US" b="1" i="1" dirty="0" err="1" smtClean="0"/>
              <a:t>insigniﬁcant</a:t>
            </a:r>
            <a:endParaRPr lang="en-US" i="1" dirty="0" smtClean="0"/>
          </a:p>
          <a:p>
            <a:r>
              <a:rPr lang="en-US" i="1" dirty="0" smtClean="0"/>
              <a:t>0.01% : negligible effect on accommodation, pupil size, and no effect on near visual acuity. </a:t>
            </a:r>
            <a:endParaRPr lang="en-US" i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0.01</a:t>
            </a:r>
            <a:r>
              <a:rPr lang="en-US" b="1" i="1" dirty="0" smtClean="0">
                <a:solidFill>
                  <a:srgbClr val="FF0000"/>
                </a:solidFill>
              </a:rPr>
              <a:t>% has minimal side effects c.f. 0.1% and 0.5%, and is nearly as effective in controlling myopia progression</a:t>
            </a:r>
            <a:r>
              <a:rPr lang="en-US" i="1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OLD OPTICAL </a:t>
            </a:r>
            <a:r>
              <a:rPr lang="en-AU" dirty="0" smtClean="0">
                <a:ea typeface="+mj-ea"/>
                <a:cs typeface="+mj-cs"/>
              </a:rPr>
              <a:t>TREATMENTS </a:t>
            </a:r>
            <a:r>
              <a:rPr lang="en-AU" dirty="0">
                <a:ea typeface="+mj-ea"/>
                <a:cs typeface="+mj-cs"/>
              </a:rPr>
              <a:t>TO </a:t>
            </a:r>
            <a:r>
              <a:rPr lang="en-AU" dirty="0" smtClean="0">
                <a:ea typeface="+mj-ea"/>
                <a:cs typeface="+mj-cs"/>
              </a:rPr>
              <a:t> REDUCE ROMP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236" y="2379124"/>
            <a:ext cx="6793164" cy="3733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dirty="0" smtClean="0"/>
              <a:t>1</a:t>
            </a:r>
            <a:r>
              <a:rPr lang="en-AU" dirty="0"/>
              <a:t>.</a:t>
            </a:r>
            <a:r>
              <a:rPr lang="en-AU" dirty="0">
                <a:ea typeface="Times New Roman" pitchFamily="-108" charset="0"/>
                <a:cs typeface="Times New Roman" pitchFamily="-108" charset="0"/>
              </a:rPr>
              <a:t>↓duration of </a:t>
            </a:r>
            <a:r>
              <a:rPr lang="en-AU" dirty="0"/>
              <a:t> spectacle  wear</a:t>
            </a:r>
          </a:p>
          <a:p>
            <a:pPr algn="l" eaLnBrk="1" hangingPunct="1"/>
            <a:r>
              <a:rPr lang="en-AU" dirty="0"/>
              <a:t>2. planned under correction</a:t>
            </a:r>
          </a:p>
          <a:p>
            <a:pPr algn="l" eaLnBrk="1" hangingPunct="1"/>
            <a:r>
              <a:rPr lang="en-AU" dirty="0"/>
              <a:t>2. Bifocals / PALs</a:t>
            </a:r>
            <a:endParaRPr lang="en-AU" dirty="0" smtClean="0"/>
          </a:p>
          <a:p>
            <a:pPr algn="l" eaLnBrk="1" hangingPunct="1"/>
            <a:r>
              <a:rPr lang="en-AU" dirty="0" smtClean="0"/>
              <a:t>3. contact lenses / </a:t>
            </a:r>
            <a:r>
              <a:rPr lang="en-AU" dirty="0" err="1" smtClean="0"/>
              <a:t>orthoK</a:t>
            </a:r>
            <a:endParaRPr lang="en-AU" dirty="0" smtClean="0"/>
          </a:p>
          <a:p>
            <a:pPr algn="l" eaLnBrk="1" hangingPunct="1"/>
            <a:endParaRPr lang="en-AU" dirty="0" smtClean="0"/>
          </a:p>
          <a:p>
            <a:pPr algn="l" eaLnBrk="1" hangingPunct="1"/>
            <a:r>
              <a:rPr lang="en-AU" dirty="0" smtClean="0"/>
              <a:t>…NO repeatable positive clinically significant effect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NEW OPTICAL </a:t>
            </a:r>
            <a:r>
              <a:rPr lang="en-AU" dirty="0" smtClean="0">
                <a:ea typeface="+mj-ea"/>
                <a:cs typeface="+mj-cs"/>
              </a:rPr>
              <a:t>TREATMENTS </a:t>
            </a:r>
            <a:r>
              <a:rPr lang="en-AU" dirty="0">
                <a:ea typeface="+mj-ea"/>
                <a:cs typeface="+mj-cs"/>
              </a:rPr>
              <a:t>TO </a:t>
            </a:r>
            <a:r>
              <a:rPr lang="en-AU" dirty="0" smtClean="0">
                <a:ea typeface="+mj-ea"/>
                <a:cs typeface="+mj-cs"/>
              </a:rPr>
              <a:t> </a:t>
            </a:r>
            <a:r>
              <a:rPr lang="en-AU" dirty="0" smtClean="0"/>
              <a:t>REDUCE ROMP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235" y="1905000"/>
            <a:ext cx="7131831" cy="495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AU" sz="2800" dirty="0" smtClean="0"/>
              <a:t>NEW 1: </a:t>
            </a:r>
          </a:p>
          <a:p>
            <a:pPr algn="l" eaLnBrk="1" hangingPunct="1"/>
            <a:r>
              <a:rPr lang="en-AU" sz="2800" dirty="0" smtClean="0"/>
              <a:t>Relatively hyperopic PERIPHERAL REFRACTION may stimulate myopia and myopic progression</a:t>
            </a:r>
            <a:endParaRPr lang="en-AU" sz="2800" dirty="0" smtClean="0"/>
          </a:p>
          <a:p>
            <a:pPr algn="l" eaLnBrk="1" hangingPunct="1"/>
            <a:r>
              <a:rPr lang="en-AU" sz="2000" dirty="0" err="1" smtClean="0"/>
              <a:t>PubMed</a:t>
            </a:r>
            <a:r>
              <a:rPr lang="en-AU" sz="2000" dirty="0" smtClean="0"/>
              <a:t>:  </a:t>
            </a:r>
            <a:r>
              <a:rPr lang="en-AU" sz="2000" i="1" dirty="0" smtClean="0"/>
              <a:t>Myopia Peripheral Refraction </a:t>
            </a:r>
            <a:r>
              <a:rPr lang="en-AU" sz="2000" i="1" dirty="0" smtClean="0"/>
              <a:t>    </a:t>
            </a:r>
            <a:r>
              <a:rPr lang="en-AU" sz="2000" b="1" u="sng" dirty="0" smtClean="0"/>
              <a:t>181 </a:t>
            </a:r>
            <a:r>
              <a:rPr lang="en-AU" sz="2000" b="1" u="sng" dirty="0" smtClean="0"/>
              <a:t>references</a:t>
            </a:r>
          </a:p>
          <a:p>
            <a:pPr algn="l" eaLnBrk="1" hangingPunct="1"/>
            <a:endParaRPr lang="en-AU" sz="2800" dirty="0" smtClean="0"/>
          </a:p>
          <a:p>
            <a:pPr algn="l" eaLnBrk="1" hangingPunct="1"/>
            <a:r>
              <a:rPr lang="en-AU" sz="2800" dirty="0" smtClean="0"/>
              <a:t>NEW 2:</a:t>
            </a:r>
            <a:r>
              <a:rPr lang="en-AU" sz="2800" dirty="0" smtClean="0"/>
              <a:t> 		Bifocals </a:t>
            </a:r>
            <a:r>
              <a:rPr lang="en-AU" sz="2800" dirty="0" smtClean="0"/>
              <a:t>with prisms</a:t>
            </a:r>
          </a:p>
          <a:p>
            <a:pPr algn="l" eaLnBrk="1" hangingPunct="1"/>
            <a:endParaRPr lang="en-AU" sz="2800" dirty="0" smtClean="0"/>
          </a:p>
          <a:p>
            <a:pPr algn="l" eaLnBrk="1" hangingPunct="1"/>
            <a:r>
              <a:rPr lang="en-AU" sz="2800" dirty="0" smtClean="0"/>
              <a:t>NEW 3:</a:t>
            </a:r>
            <a:r>
              <a:rPr lang="en-AU" sz="2800" dirty="0" smtClean="0"/>
              <a:t> </a:t>
            </a:r>
            <a:r>
              <a:rPr lang="en-AU" sz="2800" dirty="0" smtClean="0"/>
              <a:t>		</a:t>
            </a:r>
            <a:r>
              <a:rPr lang="en-AU" sz="2800" dirty="0" smtClean="0"/>
              <a:t>Spectacle Monovision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343775" cy="442912"/>
          </a:xfrm>
        </p:spPr>
        <p:txBody>
          <a:bodyPr>
            <a:normAutofit fontScale="90000"/>
          </a:bodyPr>
          <a:lstStyle/>
          <a:p>
            <a:r>
              <a:rPr lang="en-US" sz="3600"/>
              <a:t>Eye Shape and Refraction Model</a:t>
            </a:r>
            <a:endParaRPr lang="en-AU" sz="36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9750" y="3789363"/>
            <a:ext cx="2868613" cy="2146300"/>
            <a:chOff x="2784" y="1480"/>
            <a:chExt cx="1807" cy="1352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784" y="1480"/>
              <a:ext cx="1773" cy="1352"/>
              <a:chOff x="2784" y="1480"/>
              <a:chExt cx="1773" cy="1352"/>
            </a:xfrm>
          </p:grpSpPr>
          <p:sp>
            <p:nvSpPr>
              <p:cNvPr id="5143" name="Freeform 19"/>
              <p:cNvSpPr>
                <a:spLocks/>
              </p:cNvSpPr>
              <p:nvPr/>
            </p:nvSpPr>
            <p:spPr bwMode="auto">
              <a:xfrm flipV="1">
                <a:off x="3028" y="2307"/>
                <a:ext cx="120" cy="360"/>
              </a:xfrm>
              <a:custGeom>
                <a:avLst/>
                <a:gdLst>
                  <a:gd name="T0" fmla="*/ 202 w 235"/>
                  <a:gd name="T1" fmla="*/ 2 h 708"/>
                  <a:gd name="T2" fmla="*/ 31 w 235"/>
                  <a:gd name="T3" fmla="*/ 236 h 708"/>
                  <a:gd name="T4" fmla="*/ 60 w 235"/>
                  <a:gd name="T5" fmla="*/ 360 h 708"/>
                  <a:gd name="T6" fmla="*/ 24 w 235"/>
                  <a:gd name="T7" fmla="*/ 704 h 708"/>
                  <a:gd name="T8" fmla="*/ 103 w 235"/>
                  <a:gd name="T9" fmla="*/ 386 h 708"/>
                  <a:gd name="T10" fmla="*/ 220 w 235"/>
                  <a:gd name="T11" fmla="*/ 472 h 708"/>
                  <a:gd name="T12" fmla="*/ 199 w 235"/>
                  <a:gd name="T13" fmla="*/ 224 h 708"/>
                  <a:gd name="T14" fmla="*/ 202 w 235"/>
                  <a:gd name="T15" fmla="*/ 2 h 7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"/>
                  <a:gd name="T25" fmla="*/ 0 h 708"/>
                  <a:gd name="T26" fmla="*/ 235 w 235"/>
                  <a:gd name="T27" fmla="*/ 708 h 7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" h="708">
                    <a:moveTo>
                      <a:pt x="202" y="2"/>
                    </a:moveTo>
                    <a:cubicBezTo>
                      <a:pt x="158" y="70"/>
                      <a:pt x="67" y="164"/>
                      <a:pt x="31" y="236"/>
                    </a:cubicBezTo>
                    <a:cubicBezTo>
                      <a:pt x="0" y="302"/>
                      <a:pt x="62" y="270"/>
                      <a:pt x="60" y="360"/>
                    </a:cubicBezTo>
                    <a:cubicBezTo>
                      <a:pt x="59" y="438"/>
                      <a:pt x="17" y="700"/>
                      <a:pt x="24" y="704"/>
                    </a:cubicBezTo>
                    <a:cubicBezTo>
                      <a:pt x="31" y="708"/>
                      <a:pt x="70" y="425"/>
                      <a:pt x="103" y="386"/>
                    </a:cubicBezTo>
                    <a:cubicBezTo>
                      <a:pt x="123" y="418"/>
                      <a:pt x="205" y="499"/>
                      <a:pt x="220" y="472"/>
                    </a:cubicBezTo>
                    <a:cubicBezTo>
                      <a:pt x="235" y="445"/>
                      <a:pt x="195" y="303"/>
                      <a:pt x="199" y="224"/>
                    </a:cubicBezTo>
                    <a:cubicBezTo>
                      <a:pt x="201" y="153"/>
                      <a:pt x="226" y="0"/>
                      <a:pt x="20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4" name="Freeform 20"/>
              <p:cNvSpPr>
                <a:spLocks/>
              </p:cNvSpPr>
              <p:nvPr/>
            </p:nvSpPr>
            <p:spPr bwMode="auto">
              <a:xfrm>
                <a:off x="3028" y="1647"/>
                <a:ext cx="120" cy="360"/>
              </a:xfrm>
              <a:custGeom>
                <a:avLst/>
                <a:gdLst>
                  <a:gd name="T0" fmla="*/ 202 w 235"/>
                  <a:gd name="T1" fmla="*/ 2 h 708"/>
                  <a:gd name="T2" fmla="*/ 31 w 235"/>
                  <a:gd name="T3" fmla="*/ 236 h 708"/>
                  <a:gd name="T4" fmla="*/ 60 w 235"/>
                  <a:gd name="T5" fmla="*/ 360 h 708"/>
                  <a:gd name="T6" fmla="*/ 24 w 235"/>
                  <a:gd name="T7" fmla="*/ 704 h 708"/>
                  <a:gd name="T8" fmla="*/ 103 w 235"/>
                  <a:gd name="T9" fmla="*/ 386 h 708"/>
                  <a:gd name="T10" fmla="*/ 220 w 235"/>
                  <a:gd name="T11" fmla="*/ 472 h 708"/>
                  <a:gd name="T12" fmla="*/ 199 w 235"/>
                  <a:gd name="T13" fmla="*/ 224 h 708"/>
                  <a:gd name="T14" fmla="*/ 202 w 235"/>
                  <a:gd name="T15" fmla="*/ 2 h 7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"/>
                  <a:gd name="T25" fmla="*/ 0 h 708"/>
                  <a:gd name="T26" fmla="*/ 235 w 235"/>
                  <a:gd name="T27" fmla="*/ 708 h 7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" h="708">
                    <a:moveTo>
                      <a:pt x="202" y="2"/>
                    </a:moveTo>
                    <a:cubicBezTo>
                      <a:pt x="158" y="70"/>
                      <a:pt x="67" y="164"/>
                      <a:pt x="31" y="236"/>
                    </a:cubicBezTo>
                    <a:cubicBezTo>
                      <a:pt x="0" y="302"/>
                      <a:pt x="62" y="270"/>
                      <a:pt x="60" y="360"/>
                    </a:cubicBezTo>
                    <a:cubicBezTo>
                      <a:pt x="59" y="438"/>
                      <a:pt x="17" y="700"/>
                      <a:pt x="24" y="704"/>
                    </a:cubicBezTo>
                    <a:cubicBezTo>
                      <a:pt x="31" y="708"/>
                      <a:pt x="70" y="425"/>
                      <a:pt x="103" y="386"/>
                    </a:cubicBezTo>
                    <a:cubicBezTo>
                      <a:pt x="123" y="418"/>
                      <a:pt x="205" y="499"/>
                      <a:pt x="220" y="472"/>
                    </a:cubicBezTo>
                    <a:cubicBezTo>
                      <a:pt x="235" y="445"/>
                      <a:pt x="195" y="303"/>
                      <a:pt x="199" y="224"/>
                    </a:cubicBezTo>
                    <a:cubicBezTo>
                      <a:pt x="201" y="153"/>
                      <a:pt x="226" y="0"/>
                      <a:pt x="20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5" name="AutoShape 21"/>
              <p:cNvSpPr>
                <a:spLocks noChangeArrowheads="1"/>
              </p:cNvSpPr>
              <p:nvPr/>
            </p:nvSpPr>
            <p:spPr bwMode="auto">
              <a:xfrm rot="-5400000">
                <a:off x="2821" y="1634"/>
                <a:ext cx="978" cy="1051"/>
              </a:xfrm>
              <a:custGeom>
                <a:avLst/>
                <a:gdLst>
                  <a:gd name="T0" fmla="*/ 489 w 21600"/>
                  <a:gd name="T1" fmla="*/ 0 h 21600"/>
                  <a:gd name="T2" fmla="*/ 85 w 21600"/>
                  <a:gd name="T3" fmla="*/ 279 h 21600"/>
                  <a:gd name="T4" fmla="*/ 489 w 21600"/>
                  <a:gd name="T5" fmla="*/ 53 h 21600"/>
                  <a:gd name="T6" fmla="*/ 893 w 21600"/>
                  <a:gd name="T7" fmla="*/ 2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98 w 21600"/>
                  <a:gd name="T13" fmla="*/ 0 h 21600"/>
                  <a:gd name="T14" fmla="*/ 21202 w 21600"/>
                  <a:gd name="T15" fmla="*/ 8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351" y="6006"/>
                    </a:moveTo>
                    <a:cubicBezTo>
                      <a:pt x="4076" y="2965"/>
                      <a:pt x="7303" y="1085"/>
                      <a:pt x="10800" y="1086"/>
                    </a:cubicBezTo>
                    <a:cubicBezTo>
                      <a:pt x="14296" y="1086"/>
                      <a:pt x="17523" y="2965"/>
                      <a:pt x="19248" y="6006"/>
                    </a:cubicBezTo>
                    <a:lnTo>
                      <a:pt x="20193" y="5470"/>
                    </a:lnTo>
                    <a:cubicBezTo>
                      <a:pt x="18274" y="2089"/>
                      <a:pt x="14687" y="-1"/>
                      <a:pt x="10799" y="0"/>
                    </a:cubicBezTo>
                    <a:cubicBezTo>
                      <a:pt x="6912" y="0"/>
                      <a:pt x="3325" y="2089"/>
                      <a:pt x="1406" y="54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6" name="AutoShape 22"/>
              <p:cNvSpPr>
                <a:spLocks noChangeArrowheads="1"/>
              </p:cNvSpPr>
              <p:nvPr/>
            </p:nvSpPr>
            <p:spPr bwMode="auto">
              <a:xfrm rot="5400000">
                <a:off x="3020" y="1295"/>
                <a:ext cx="1352" cy="1722"/>
              </a:xfrm>
              <a:custGeom>
                <a:avLst/>
                <a:gdLst>
                  <a:gd name="T0" fmla="*/ 676 w 21600"/>
                  <a:gd name="T1" fmla="*/ 0 h 21600"/>
                  <a:gd name="T2" fmla="*/ 299 w 21600"/>
                  <a:gd name="T3" fmla="*/ 1533 h 21600"/>
                  <a:gd name="T4" fmla="*/ 676 w 21600"/>
                  <a:gd name="T5" fmla="*/ 70 h 21600"/>
                  <a:gd name="T6" fmla="*/ 1053 w 21600"/>
                  <a:gd name="T7" fmla="*/ 153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815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031" y="18874"/>
                    </a:moveTo>
                    <a:cubicBezTo>
                      <a:pt x="2423" y="17012"/>
                      <a:pt x="876" y="14004"/>
                      <a:pt x="876" y="10800"/>
                    </a:cubicBezTo>
                    <a:cubicBezTo>
                      <a:pt x="876" y="5319"/>
                      <a:pt x="5319" y="876"/>
                      <a:pt x="10800" y="876"/>
                    </a:cubicBezTo>
                    <a:cubicBezTo>
                      <a:pt x="16280" y="876"/>
                      <a:pt x="20724" y="5319"/>
                      <a:pt x="20724" y="10800"/>
                    </a:cubicBezTo>
                    <a:cubicBezTo>
                      <a:pt x="20724" y="14004"/>
                      <a:pt x="19176" y="17012"/>
                      <a:pt x="16568" y="18874"/>
                    </a:cubicBezTo>
                    <a:lnTo>
                      <a:pt x="17078" y="19587"/>
                    </a:lnTo>
                    <a:cubicBezTo>
                      <a:pt x="19915" y="17560"/>
                      <a:pt x="21600" y="1428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4287"/>
                      <a:pt x="1684" y="17560"/>
                      <a:pt x="4521" y="19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7" name="Freeform 23"/>
              <p:cNvSpPr>
                <a:spLocks/>
              </p:cNvSpPr>
              <p:nvPr/>
            </p:nvSpPr>
            <p:spPr bwMode="auto">
              <a:xfrm>
                <a:off x="3028" y="1952"/>
                <a:ext cx="188" cy="416"/>
              </a:xfrm>
              <a:custGeom>
                <a:avLst/>
                <a:gdLst>
                  <a:gd name="T0" fmla="*/ 198 w 483"/>
                  <a:gd name="T1" fmla="*/ 1 h 817"/>
                  <a:gd name="T2" fmla="*/ 0 w 483"/>
                  <a:gd name="T3" fmla="*/ 397 h 817"/>
                  <a:gd name="T4" fmla="*/ 198 w 483"/>
                  <a:gd name="T5" fmla="*/ 817 h 817"/>
                  <a:gd name="T6" fmla="*/ 483 w 483"/>
                  <a:gd name="T7" fmla="*/ 397 h 817"/>
                  <a:gd name="T8" fmla="*/ 198 w 483"/>
                  <a:gd name="T9" fmla="*/ 1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817"/>
                  <a:gd name="T17" fmla="*/ 483 w 483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817">
                    <a:moveTo>
                      <a:pt x="198" y="1"/>
                    </a:moveTo>
                    <a:cubicBezTo>
                      <a:pt x="104" y="2"/>
                      <a:pt x="0" y="261"/>
                      <a:pt x="0" y="397"/>
                    </a:cubicBezTo>
                    <a:cubicBezTo>
                      <a:pt x="0" y="533"/>
                      <a:pt x="118" y="817"/>
                      <a:pt x="198" y="817"/>
                    </a:cubicBezTo>
                    <a:cubicBezTo>
                      <a:pt x="292" y="816"/>
                      <a:pt x="483" y="533"/>
                      <a:pt x="483" y="397"/>
                    </a:cubicBezTo>
                    <a:cubicBezTo>
                      <a:pt x="483" y="261"/>
                      <a:pt x="292" y="0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8" name="Line 24"/>
              <p:cNvSpPr>
                <a:spLocks noChangeShapeType="1"/>
              </p:cNvSpPr>
              <p:nvPr/>
            </p:nvSpPr>
            <p:spPr bwMode="auto">
              <a:xfrm>
                <a:off x="3126" y="1891"/>
                <a:ext cx="0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Line 25"/>
              <p:cNvSpPr>
                <a:spLocks noChangeShapeType="1"/>
              </p:cNvSpPr>
              <p:nvPr/>
            </p:nvSpPr>
            <p:spPr bwMode="auto">
              <a:xfrm flipH="1">
                <a:off x="3077" y="1867"/>
                <a:ext cx="25" cy="1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0" name="Line 26"/>
              <p:cNvSpPr>
                <a:spLocks noChangeShapeType="1"/>
              </p:cNvSpPr>
              <p:nvPr/>
            </p:nvSpPr>
            <p:spPr bwMode="auto">
              <a:xfrm>
                <a:off x="3126" y="1793"/>
                <a:ext cx="42" cy="2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1" name="Line 27"/>
              <p:cNvSpPr>
                <a:spLocks noChangeShapeType="1"/>
              </p:cNvSpPr>
              <p:nvPr/>
            </p:nvSpPr>
            <p:spPr bwMode="auto">
              <a:xfrm flipV="1">
                <a:off x="3126" y="2355"/>
                <a:ext cx="0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2" name="Line 28"/>
              <p:cNvSpPr>
                <a:spLocks noChangeShapeType="1"/>
              </p:cNvSpPr>
              <p:nvPr/>
            </p:nvSpPr>
            <p:spPr bwMode="auto">
              <a:xfrm flipH="1" flipV="1">
                <a:off x="3077" y="2307"/>
                <a:ext cx="25" cy="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Line 29"/>
              <p:cNvSpPr>
                <a:spLocks noChangeShapeType="1"/>
              </p:cNvSpPr>
              <p:nvPr/>
            </p:nvSpPr>
            <p:spPr bwMode="auto">
              <a:xfrm flipV="1">
                <a:off x="3126" y="2304"/>
                <a:ext cx="42" cy="2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42" name="Arc 30"/>
            <p:cNvSpPr>
              <a:spLocks/>
            </p:cNvSpPr>
            <p:nvPr/>
          </p:nvSpPr>
          <p:spPr bwMode="auto">
            <a:xfrm rot="2667712">
              <a:off x="3923" y="1842"/>
              <a:ext cx="668" cy="636"/>
            </a:xfrm>
            <a:custGeom>
              <a:avLst/>
              <a:gdLst>
                <a:gd name="T0" fmla="*/ 0 w 21600"/>
                <a:gd name="T1" fmla="*/ 0 h 21600"/>
                <a:gd name="T2" fmla="*/ 668 w 21600"/>
                <a:gd name="T3" fmla="*/ 636 h 21600"/>
                <a:gd name="T4" fmla="*/ 0 w 21600"/>
                <a:gd name="T5" fmla="*/ 63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9750" y="1341438"/>
            <a:ext cx="2074863" cy="2133600"/>
            <a:chOff x="2784" y="1480"/>
            <a:chExt cx="1307" cy="1344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784" y="1480"/>
              <a:ext cx="1230" cy="1344"/>
              <a:chOff x="2784" y="1480"/>
              <a:chExt cx="1230" cy="1344"/>
            </a:xfrm>
          </p:grpSpPr>
          <p:sp>
            <p:nvSpPr>
              <p:cNvPr id="5130" name="Freeform 33"/>
              <p:cNvSpPr>
                <a:spLocks/>
              </p:cNvSpPr>
              <p:nvPr/>
            </p:nvSpPr>
            <p:spPr bwMode="auto">
              <a:xfrm flipV="1">
                <a:off x="3028" y="2307"/>
                <a:ext cx="120" cy="360"/>
              </a:xfrm>
              <a:custGeom>
                <a:avLst/>
                <a:gdLst>
                  <a:gd name="T0" fmla="*/ 202 w 235"/>
                  <a:gd name="T1" fmla="*/ 2 h 708"/>
                  <a:gd name="T2" fmla="*/ 31 w 235"/>
                  <a:gd name="T3" fmla="*/ 236 h 708"/>
                  <a:gd name="T4" fmla="*/ 60 w 235"/>
                  <a:gd name="T5" fmla="*/ 360 h 708"/>
                  <a:gd name="T6" fmla="*/ 24 w 235"/>
                  <a:gd name="T7" fmla="*/ 704 h 708"/>
                  <a:gd name="T8" fmla="*/ 103 w 235"/>
                  <a:gd name="T9" fmla="*/ 386 h 708"/>
                  <a:gd name="T10" fmla="*/ 220 w 235"/>
                  <a:gd name="T11" fmla="*/ 472 h 708"/>
                  <a:gd name="T12" fmla="*/ 199 w 235"/>
                  <a:gd name="T13" fmla="*/ 224 h 708"/>
                  <a:gd name="T14" fmla="*/ 202 w 235"/>
                  <a:gd name="T15" fmla="*/ 2 h 7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"/>
                  <a:gd name="T25" fmla="*/ 0 h 708"/>
                  <a:gd name="T26" fmla="*/ 235 w 235"/>
                  <a:gd name="T27" fmla="*/ 708 h 7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" h="708">
                    <a:moveTo>
                      <a:pt x="202" y="2"/>
                    </a:moveTo>
                    <a:cubicBezTo>
                      <a:pt x="158" y="70"/>
                      <a:pt x="67" y="164"/>
                      <a:pt x="31" y="236"/>
                    </a:cubicBezTo>
                    <a:cubicBezTo>
                      <a:pt x="0" y="302"/>
                      <a:pt x="62" y="270"/>
                      <a:pt x="60" y="360"/>
                    </a:cubicBezTo>
                    <a:cubicBezTo>
                      <a:pt x="59" y="438"/>
                      <a:pt x="17" y="700"/>
                      <a:pt x="24" y="704"/>
                    </a:cubicBezTo>
                    <a:cubicBezTo>
                      <a:pt x="31" y="708"/>
                      <a:pt x="70" y="425"/>
                      <a:pt x="103" y="386"/>
                    </a:cubicBezTo>
                    <a:cubicBezTo>
                      <a:pt x="123" y="418"/>
                      <a:pt x="205" y="499"/>
                      <a:pt x="220" y="472"/>
                    </a:cubicBezTo>
                    <a:cubicBezTo>
                      <a:pt x="235" y="445"/>
                      <a:pt x="195" y="303"/>
                      <a:pt x="199" y="224"/>
                    </a:cubicBezTo>
                    <a:cubicBezTo>
                      <a:pt x="201" y="153"/>
                      <a:pt x="226" y="0"/>
                      <a:pt x="20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31" name="Freeform 34"/>
              <p:cNvSpPr>
                <a:spLocks/>
              </p:cNvSpPr>
              <p:nvPr/>
            </p:nvSpPr>
            <p:spPr bwMode="auto">
              <a:xfrm>
                <a:off x="3028" y="1647"/>
                <a:ext cx="120" cy="360"/>
              </a:xfrm>
              <a:custGeom>
                <a:avLst/>
                <a:gdLst>
                  <a:gd name="T0" fmla="*/ 202 w 235"/>
                  <a:gd name="T1" fmla="*/ 2 h 708"/>
                  <a:gd name="T2" fmla="*/ 31 w 235"/>
                  <a:gd name="T3" fmla="*/ 236 h 708"/>
                  <a:gd name="T4" fmla="*/ 60 w 235"/>
                  <a:gd name="T5" fmla="*/ 360 h 708"/>
                  <a:gd name="T6" fmla="*/ 24 w 235"/>
                  <a:gd name="T7" fmla="*/ 704 h 708"/>
                  <a:gd name="T8" fmla="*/ 103 w 235"/>
                  <a:gd name="T9" fmla="*/ 386 h 708"/>
                  <a:gd name="T10" fmla="*/ 220 w 235"/>
                  <a:gd name="T11" fmla="*/ 472 h 708"/>
                  <a:gd name="T12" fmla="*/ 199 w 235"/>
                  <a:gd name="T13" fmla="*/ 224 h 708"/>
                  <a:gd name="T14" fmla="*/ 202 w 235"/>
                  <a:gd name="T15" fmla="*/ 2 h 7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"/>
                  <a:gd name="T25" fmla="*/ 0 h 708"/>
                  <a:gd name="T26" fmla="*/ 235 w 235"/>
                  <a:gd name="T27" fmla="*/ 708 h 7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" h="708">
                    <a:moveTo>
                      <a:pt x="202" y="2"/>
                    </a:moveTo>
                    <a:cubicBezTo>
                      <a:pt x="158" y="70"/>
                      <a:pt x="67" y="164"/>
                      <a:pt x="31" y="236"/>
                    </a:cubicBezTo>
                    <a:cubicBezTo>
                      <a:pt x="0" y="302"/>
                      <a:pt x="62" y="270"/>
                      <a:pt x="60" y="360"/>
                    </a:cubicBezTo>
                    <a:cubicBezTo>
                      <a:pt x="59" y="438"/>
                      <a:pt x="17" y="700"/>
                      <a:pt x="24" y="704"/>
                    </a:cubicBezTo>
                    <a:cubicBezTo>
                      <a:pt x="31" y="708"/>
                      <a:pt x="70" y="425"/>
                      <a:pt x="103" y="386"/>
                    </a:cubicBezTo>
                    <a:cubicBezTo>
                      <a:pt x="123" y="418"/>
                      <a:pt x="205" y="499"/>
                      <a:pt x="220" y="472"/>
                    </a:cubicBezTo>
                    <a:cubicBezTo>
                      <a:pt x="235" y="445"/>
                      <a:pt x="195" y="303"/>
                      <a:pt x="199" y="224"/>
                    </a:cubicBezTo>
                    <a:cubicBezTo>
                      <a:pt x="201" y="153"/>
                      <a:pt x="226" y="0"/>
                      <a:pt x="20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32" name="AutoShape 35"/>
              <p:cNvSpPr>
                <a:spLocks noChangeArrowheads="1"/>
              </p:cNvSpPr>
              <p:nvPr/>
            </p:nvSpPr>
            <p:spPr bwMode="auto">
              <a:xfrm rot="-5400000">
                <a:off x="2821" y="1634"/>
                <a:ext cx="978" cy="1051"/>
              </a:xfrm>
              <a:custGeom>
                <a:avLst/>
                <a:gdLst>
                  <a:gd name="T0" fmla="*/ 489 w 21600"/>
                  <a:gd name="T1" fmla="*/ 0 h 21600"/>
                  <a:gd name="T2" fmla="*/ 85 w 21600"/>
                  <a:gd name="T3" fmla="*/ 279 h 21600"/>
                  <a:gd name="T4" fmla="*/ 489 w 21600"/>
                  <a:gd name="T5" fmla="*/ 53 h 21600"/>
                  <a:gd name="T6" fmla="*/ 893 w 21600"/>
                  <a:gd name="T7" fmla="*/ 2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98 w 21600"/>
                  <a:gd name="T13" fmla="*/ 0 h 21600"/>
                  <a:gd name="T14" fmla="*/ 21202 w 21600"/>
                  <a:gd name="T15" fmla="*/ 8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351" y="6006"/>
                    </a:moveTo>
                    <a:cubicBezTo>
                      <a:pt x="4076" y="2965"/>
                      <a:pt x="7303" y="1085"/>
                      <a:pt x="10800" y="1086"/>
                    </a:cubicBezTo>
                    <a:cubicBezTo>
                      <a:pt x="14296" y="1086"/>
                      <a:pt x="17523" y="2965"/>
                      <a:pt x="19248" y="6006"/>
                    </a:cubicBezTo>
                    <a:lnTo>
                      <a:pt x="20193" y="5470"/>
                    </a:lnTo>
                    <a:cubicBezTo>
                      <a:pt x="18274" y="2089"/>
                      <a:pt x="14687" y="-1"/>
                      <a:pt x="10799" y="0"/>
                    </a:cubicBezTo>
                    <a:cubicBezTo>
                      <a:pt x="6912" y="0"/>
                      <a:pt x="3325" y="2089"/>
                      <a:pt x="1406" y="54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33" name="AutoShape 36"/>
              <p:cNvSpPr>
                <a:spLocks noChangeArrowheads="1"/>
              </p:cNvSpPr>
              <p:nvPr/>
            </p:nvSpPr>
            <p:spPr bwMode="auto">
              <a:xfrm rot="5400000">
                <a:off x="2798" y="1607"/>
                <a:ext cx="1344" cy="1089"/>
              </a:xfrm>
              <a:custGeom>
                <a:avLst/>
                <a:gdLst>
                  <a:gd name="T0" fmla="*/ 672 w 21600"/>
                  <a:gd name="T1" fmla="*/ 0 h 21600"/>
                  <a:gd name="T2" fmla="*/ 297 w 21600"/>
                  <a:gd name="T3" fmla="*/ 970 h 21600"/>
                  <a:gd name="T4" fmla="*/ 672 w 21600"/>
                  <a:gd name="T5" fmla="*/ 44 h 21600"/>
                  <a:gd name="T6" fmla="*/ 1047 w 21600"/>
                  <a:gd name="T7" fmla="*/ 97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81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031" y="18874"/>
                    </a:moveTo>
                    <a:cubicBezTo>
                      <a:pt x="2423" y="17012"/>
                      <a:pt x="876" y="14004"/>
                      <a:pt x="876" y="10800"/>
                    </a:cubicBezTo>
                    <a:cubicBezTo>
                      <a:pt x="876" y="5319"/>
                      <a:pt x="5319" y="876"/>
                      <a:pt x="10800" y="876"/>
                    </a:cubicBezTo>
                    <a:cubicBezTo>
                      <a:pt x="16280" y="876"/>
                      <a:pt x="20724" y="5319"/>
                      <a:pt x="20724" y="10800"/>
                    </a:cubicBezTo>
                    <a:cubicBezTo>
                      <a:pt x="20724" y="14004"/>
                      <a:pt x="19176" y="17012"/>
                      <a:pt x="16568" y="18874"/>
                    </a:cubicBezTo>
                    <a:lnTo>
                      <a:pt x="17078" y="19587"/>
                    </a:lnTo>
                    <a:cubicBezTo>
                      <a:pt x="19915" y="17560"/>
                      <a:pt x="21600" y="1428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4287"/>
                      <a:pt x="1684" y="17560"/>
                      <a:pt x="4521" y="19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34" name="Freeform 37"/>
              <p:cNvSpPr>
                <a:spLocks/>
              </p:cNvSpPr>
              <p:nvPr/>
            </p:nvSpPr>
            <p:spPr bwMode="auto">
              <a:xfrm>
                <a:off x="3028" y="1952"/>
                <a:ext cx="188" cy="416"/>
              </a:xfrm>
              <a:custGeom>
                <a:avLst/>
                <a:gdLst>
                  <a:gd name="T0" fmla="*/ 198 w 483"/>
                  <a:gd name="T1" fmla="*/ 1 h 817"/>
                  <a:gd name="T2" fmla="*/ 0 w 483"/>
                  <a:gd name="T3" fmla="*/ 397 h 817"/>
                  <a:gd name="T4" fmla="*/ 198 w 483"/>
                  <a:gd name="T5" fmla="*/ 817 h 817"/>
                  <a:gd name="T6" fmla="*/ 483 w 483"/>
                  <a:gd name="T7" fmla="*/ 397 h 817"/>
                  <a:gd name="T8" fmla="*/ 198 w 483"/>
                  <a:gd name="T9" fmla="*/ 1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817"/>
                  <a:gd name="T17" fmla="*/ 483 w 483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817">
                    <a:moveTo>
                      <a:pt x="198" y="1"/>
                    </a:moveTo>
                    <a:cubicBezTo>
                      <a:pt x="104" y="2"/>
                      <a:pt x="0" y="261"/>
                      <a:pt x="0" y="397"/>
                    </a:cubicBezTo>
                    <a:cubicBezTo>
                      <a:pt x="0" y="533"/>
                      <a:pt x="118" y="817"/>
                      <a:pt x="198" y="817"/>
                    </a:cubicBezTo>
                    <a:cubicBezTo>
                      <a:pt x="292" y="816"/>
                      <a:pt x="483" y="533"/>
                      <a:pt x="483" y="397"/>
                    </a:cubicBezTo>
                    <a:cubicBezTo>
                      <a:pt x="483" y="261"/>
                      <a:pt x="292" y="0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35" name="Line 38"/>
              <p:cNvSpPr>
                <a:spLocks noChangeShapeType="1"/>
              </p:cNvSpPr>
              <p:nvPr/>
            </p:nvSpPr>
            <p:spPr bwMode="auto">
              <a:xfrm>
                <a:off x="3126" y="1891"/>
                <a:ext cx="0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6" name="Line 39"/>
              <p:cNvSpPr>
                <a:spLocks noChangeShapeType="1"/>
              </p:cNvSpPr>
              <p:nvPr/>
            </p:nvSpPr>
            <p:spPr bwMode="auto">
              <a:xfrm flipH="1">
                <a:off x="3077" y="1867"/>
                <a:ext cx="25" cy="1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Line 40"/>
              <p:cNvSpPr>
                <a:spLocks noChangeShapeType="1"/>
              </p:cNvSpPr>
              <p:nvPr/>
            </p:nvSpPr>
            <p:spPr bwMode="auto">
              <a:xfrm>
                <a:off x="3126" y="1793"/>
                <a:ext cx="42" cy="2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8" name="Line 41"/>
              <p:cNvSpPr>
                <a:spLocks noChangeShapeType="1"/>
              </p:cNvSpPr>
              <p:nvPr/>
            </p:nvSpPr>
            <p:spPr bwMode="auto">
              <a:xfrm flipV="1">
                <a:off x="3126" y="2355"/>
                <a:ext cx="0" cy="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9" name="Line 42"/>
              <p:cNvSpPr>
                <a:spLocks noChangeShapeType="1"/>
              </p:cNvSpPr>
              <p:nvPr/>
            </p:nvSpPr>
            <p:spPr bwMode="auto">
              <a:xfrm flipH="1" flipV="1">
                <a:off x="3077" y="2307"/>
                <a:ext cx="25" cy="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Line 43"/>
              <p:cNvSpPr>
                <a:spLocks noChangeShapeType="1"/>
              </p:cNvSpPr>
              <p:nvPr/>
            </p:nvSpPr>
            <p:spPr bwMode="auto">
              <a:xfrm flipV="1">
                <a:off x="3126" y="2304"/>
                <a:ext cx="42" cy="2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9" name="Arc 44"/>
            <p:cNvSpPr>
              <a:spLocks/>
            </p:cNvSpPr>
            <p:nvPr/>
          </p:nvSpPr>
          <p:spPr bwMode="auto">
            <a:xfrm rot="2715025">
              <a:off x="3493" y="1865"/>
              <a:ext cx="576" cy="621"/>
            </a:xfrm>
            <a:custGeom>
              <a:avLst/>
              <a:gdLst>
                <a:gd name="T0" fmla="*/ 0 w 21600"/>
                <a:gd name="T1" fmla="*/ 0 h 21600"/>
                <a:gd name="T2" fmla="*/ 576 w 21600"/>
                <a:gd name="T3" fmla="*/ 621 h 21600"/>
                <a:gd name="T4" fmla="*/ 0 w 21600"/>
                <a:gd name="T5" fmla="*/ 62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5125" name="Text Box 46"/>
          <p:cNvSpPr txBox="1">
            <a:spLocks noChangeArrowheads="1"/>
          </p:cNvSpPr>
          <p:nvPr/>
        </p:nvSpPr>
        <p:spPr bwMode="auto">
          <a:xfrm>
            <a:off x="3594100" y="3789363"/>
            <a:ext cx="5549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pitchFamily="-108" charset="0"/>
              </a:rPr>
              <a:t>Myope.</a:t>
            </a:r>
          </a:p>
          <a:p>
            <a:r>
              <a:rPr lang="en-US">
                <a:latin typeface="Arial" pitchFamily="-108" charset="0"/>
              </a:rPr>
              <a:t>More Prolate shape</a:t>
            </a:r>
          </a:p>
          <a:p>
            <a:r>
              <a:rPr lang="en-US">
                <a:latin typeface="Arial" pitchFamily="-108" charset="0"/>
              </a:rPr>
              <a:t>Relatively hyperopic periphery</a:t>
            </a:r>
          </a:p>
          <a:p>
            <a:r>
              <a:rPr lang="en-US">
                <a:latin typeface="Arial" pitchFamily="-108" charset="0"/>
              </a:rPr>
              <a:t>Simple minus lens correction can trigger further axial elongation</a:t>
            </a:r>
            <a:r>
              <a:rPr lang="en-US" sz="2800">
                <a:latin typeface="Arial" pitchFamily="-108" charset="0"/>
              </a:rPr>
              <a:t> </a:t>
            </a:r>
          </a:p>
        </p:txBody>
      </p:sp>
      <p:sp>
        <p:nvSpPr>
          <p:cNvPr id="5126" name="Text Box 47"/>
          <p:cNvSpPr txBox="1">
            <a:spLocks noChangeArrowheads="1"/>
          </p:cNvSpPr>
          <p:nvPr/>
        </p:nvSpPr>
        <p:spPr bwMode="auto">
          <a:xfrm>
            <a:off x="3563938" y="1557338"/>
            <a:ext cx="54006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pitchFamily="-108" charset="0"/>
              </a:rPr>
              <a:t>Emmetrope.</a:t>
            </a:r>
          </a:p>
          <a:p>
            <a:r>
              <a:rPr lang="en-US">
                <a:latin typeface="Arial" pitchFamily="-108" charset="0"/>
              </a:rPr>
              <a:t>Oblate shape</a:t>
            </a:r>
          </a:p>
          <a:p>
            <a:r>
              <a:rPr lang="en-US">
                <a:latin typeface="Arial" pitchFamily="-108" charset="0"/>
              </a:rPr>
              <a:t>Relatively myopic in the periphery</a:t>
            </a:r>
          </a:p>
          <a:p>
            <a:r>
              <a:rPr lang="en-US">
                <a:latin typeface="Arial" pitchFamily="-108" charset="0"/>
              </a:rPr>
              <a:t>Appears to have a stable refraction</a:t>
            </a:r>
            <a:endParaRPr lang="en-AU">
              <a:latin typeface="Arial" pitchFamily="-108" charset="0"/>
            </a:endParaRPr>
          </a:p>
        </p:txBody>
      </p:sp>
      <p:sp>
        <p:nvSpPr>
          <p:cNvPr id="5127" name="Text Box 48"/>
          <p:cNvSpPr txBox="1">
            <a:spLocks noChangeArrowheads="1"/>
          </p:cNvSpPr>
          <p:nvPr/>
        </p:nvSpPr>
        <p:spPr bwMode="auto">
          <a:xfrm>
            <a:off x="592138" y="6113463"/>
            <a:ext cx="349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Wallman &amp; Winawer 2004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7288" y="6113463"/>
            <a:ext cx="244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from Prof E Howell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238" y="5016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>
                <a:ea typeface="+mj-ea"/>
                <a:cs typeface="+mj-cs"/>
              </a:rPr>
              <a:t>MECHANISM OF MYOPIA PROGRESSION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399" y="1644650"/>
            <a:ext cx="7086281" cy="4827038"/>
          </a:xfrm>
        </p:spPr>
        <p:txBody>
          <a:bodyPr>
            <a:normAutofit/>
          </a:bodyPr>
          <a:lstStyle/>
          <a:p>
            <a:r>
              <a:rPr lang="en-US" dirty="0" smtClean="0"/>
              <a:t>Number &amp; complexity of proposed explanations for myopia genesis &amp; progression relates to the imagination of the investigators</a:t>
            </a:r>
          </a:p>
          <a:p>
            <a:endParaRPr lang="en-US" dirty="0" smtClean="0"/>
          </a:p>
          <a:p>
            <a:r>
              <a:rPr lang="en-US" dirty="0" smtClean="0"/>
              <a:t>Number of trials to try decrease the </a:t>
            </a:r>
            <a:r>
              <a:rPr lang="en-US" b="1" dirty="0" smtClean="0"/>
              <a:t>Rate Of Myopia Progression</a:t>
            </a:r>
            <a:r>
              <a:rPr lang="en-US" dirty="0" smtClean="0"/>
              <a:t>*  has been exceeded only by their ingenuity</a:t>
            </a:r>
          </a:p>
          <a:p>
            <a:endParaRPr lang="en-US" dirty="0" smtClean="0"/>
          </a:p>
          <a:p>
            <a:endParaRPr lang="en-US" sz="3027" dirty="0" smtClean="0"/>
          </a:p>
          <a:p>
            <a:r>
              <a:rPr lang="en-US" sz="2800" i="1" dirty="0" smtClean="0"/>
              <a:t>* </a:t>
            </a:r>
            <a:r>
              <a:rPr lang="en-US" sz="2800" i="1" dirty="0" smtClean="0"/>
              <a:t>ROMP = Rate Of Myopia Progression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Zeiss</a:t>
            </a:r>
            <a:r>
              <a:rPr lang="en-US" dirty="0" smtClean="0"/>
              <a:t> </a:t>
            </a:r>
            <a:r>
              <a:rPr lang="en-US" dirty="0" err="1" smtClean="0"/>
              <a:t>Myovision</a:t>
            </a:r>
            <a:r>
              <a:rPr lang="en-US" dirty="0" smtClean="0"/>
              <a:t> lenses</a:t>
            </a:r>
            <a:endParaRPr lang="en-US" dirty="0"/>
          </a:p>
        </p:txBody>
      </p:sp>
      <p:pic>
        <p:nvPicPr>
          <p:cNvPr id="4" name="Content Placeholder 3" descr="zeiss myovisi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386" r="-2386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‘ ....I assume you are referring to the published paper in</a:t>
            </a:r>
            <a:r>
              <a:rPr lang="en-US" i="1" dirty="0" smtClean="0"/>
              <a:t>  </a:t>
            </a:r>
            <a:r>
              <a:rPr lang="en-US" i="1" dirty="0" smtClean="0"/>
              <a:t>September [2010] </a:t>
            </a:r>
            <a:r>
              <a:rPr lang="en-US" i="1" dirty="0" smtClean="0"/>
              <a:t>  </a:t>
            </a:r>
            <a:r>
              <a:rPr lang="en-US" i="1" dirty="0" smtClean="0"/>
              <a:t>Optometry &amp; Vision Science.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You </a:t>
            </a:r>
            <a:r>
              <a:rPr lang="en-US" i="1" dirty="0" smtClean="0"/>
              <a:t>are reading it correctly, in  that the data does not support any significant effect in reducing  </a:t>
            </a:r>
            <a:br>
              <a:rPr lang="en-US" i="1" dirty="0" smtClean="0"/>
            </a:br>
            <a:r>
              <a:rPr lang="en-US" i="1" dirty="0" smtClean="0"/>
              <a:t>myopia progression. ......’</a:t>
            </a:r>
            <a:br>
              <a:rPr lang="en-US" i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Peripheral Correction Hypothesis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132138" y="1981200"/>
            <a:ext cx="5688012" cy="45434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relatively hyperopic trend in the periphery would require over-plus ‘correction’ to </a:t>
            </a:r>
            <a:r>
              <a:rPr lang="en-US" sz="2800" dirty="0" err="1"/>
              <a:t>stabilise</a:t>
            </a:r>
            <a:r>
              <a:rPr lang="en-US" sz="2800" dirty="0"/>
              <a:t> the refraction while a minus correction is required for the central myopia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Multi-focal glasses? Only plus in the lower field </a:t>
            </a:r>
            <a:r>
              <a:rPr lang="en-US" sz="2000" dirty="0"/>
              <a:t>Leung &amp; Brown 1999, </a:t>
            </a:r>
            <a:r>
              <a:rPr lang="en-US" sz="2000" dirty="0" err="1"/>
              <a:t>Gwiazda</a:t>
            </a:r>
            <a:r>
              <a:rPr lang="en-US" sz="2000" dirty="0"/>
              <a:t> et al 2005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Multi-focal contact lenses? </a:t>
            </a:r>
            <a:r>
              <a:rPr lang="en-US" sz="2000" dirty="0" err="1"/>
              <a:t>Aller</a:t>
            </a:r>
            <a:r>
              <a:rPr lang="en-US" sz="2000" dirty="0"/>
              <a:t> 2004, </a:t>
            </a:r>
            <a:r>
              <a:rPr lang="en-US" sz="2000" dirty="0" smtClean="0"/>
              <a:t>2006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Australia:  Cooper </a:t>
            </a:r>
            <a:r>
              <a:rPr lang="en-US" sz="2000" dirty="0" err="1" smtClean="0"/>
              <a:t>Proclear</a:t>
            </a:r>
            <a:r>
              <a:rPr lang="en-US" sz="2000" dirty="0" smtClean="0"/>
              <a:t> ‘D’ soft disposable daily wear contact lenses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Minus centre / Plus surround +1.50 D add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3141663"/>
            <a:ext cx="1512887" cy="1484312"/>
            <a:chOff x="431" y="3249"/>
            <a:chExt cx="953" cy="935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431" y="3249"/>
              <a:ext cx="953" cy="93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839" y="3702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39" y="3294"/>
              <a:ext cx="182" cy="182"/>
              <a:chOff x="2018" y="3566"/>
              <a:chExt cx="182" cy="182"/>
            </a:xfrm>
          </p:grpSpPr>
          <p:sp>
            <p:nvSpPr>
              <p:cNvPr id="6162" name="Line 8"/>
              <p:cNvSpPr>
                <a:spLocks noChangeShapeType="1"/>
              </p:cNvSpPr>
              <p:nvPr/>
            </p:nvSpPr>
            <p:spPr bwMode="auto">
              <a:xfrm>
                <a:off x="2018" y="3657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Line 9"/>
              <p:cNvSpPr>
                <a:spLocks noChangeShapeType="1"/>
              </p:cNvSpPr>
              <p:nvPr/>
            </p:nvSpPr>
            <p:spPr bwMode="auto">
              <a:xfrm>
                <a:off x="2109" y="3566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839" y="3974"/>
              <a:ext cx="182" cy="182"/>
              <a:chOff x="2018" y="3566"/>
              <a:chExt cx="182" cy="182"/>
            </a:xfrm>
          </p:grpSpPr>
          <p:sp>
            <p:nvSpPr>
              <p:cNvPr id="6160" name="Line 11"/>
              <p:cNvSpPr>
                <a:spLocks noChangeShapeType="1"/>
              </p:cNvSpPr>
              <p:nvPr/>
            </p:nvSpPr>
            <p:spPr bwMode="auto">
              <a:xfrm>
                <a:off x="2018" y="3657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Line 12"/>
              <p:cNvSpPr>
                <a:spLocks noChangeShapeType="1"/>
              </p:cNvSpPr>
              <p:nvPr/>
            </p:nvSpPr>
            <p:spPr bwMode="auto">
              <a:xfrm>
                <a:off x="2109" y="3566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76" y="3657"/>
              <a:ext cx="182" cy="182"/>
              <a:chOff x="2018" y="3566"/>
              <a:chExt cx="182" cy="182"/>
            </a:xfrm>
          </p:grpSpPr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>
                <a:off x="2018" y="3657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>
                <a:off x="2109" y="3566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156" y="3657"/>
              <a:ext cx="182" cy="182"/>
              <a:chOff x="2018" y="3566"/>
              <a:chExt cx="182" cy="182"/>
            </a:xfrm>
          </p:grpSpPr>
          <p:sp>
            <p:nvSpPr>
              <p:cNvPr id="6156" name="Line 17"/>
              <p:cNvSpPr>
                <a:spLocks noChangeShapeType="1"/>
              </p:cNvSpPr>
              <p:nvPr/>
            </p:nvSpPr>
            <p:spPr bwMode="auto">
              <a:xfrm>
                <a:off x="2018" y="3657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Line 18"/>
              <p:cNvSpPr>
                <a:spLocks noChangeShapeType="1"/>
              </p:cNvSpPr>
              <p:nvPr/>
            </p:nvSpPr>
            <p:spPr bwMode="auto">
              <a:xfrm>
                <a:off x="2109" y="3566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55" name="Oval 19"/>
            <p:cNvSpPr>
              <a:spLocks noChangeArrowheads="1"/>
            </p:cNvSpPr>
            <p:nvPr/>
          </p:nvSpPr>
          <p:spPr bwMode="auto">
            <a:xfrm>
              <a:off x="793" y="3566"/>
              <a:ext cx="273" cy="27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6524625"/>
            <a:ext cx="2444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from Prof E Howell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877" y="60960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CLs &amp; Peripheral </a:t>
            </a:r>
            <a:r>
              <a:rPr lang="en-AU" dirty="0" smtClean="0"/>
              <a:t>refraction</a:t>
            </a:r>
            <a:r>
              <a:rPr lang="en-AU" dirty="0" smtClean="0"/>
              <a:t> 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236" y="1904999"/>
            <a:ext cx="6996364" cy="46820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u="sng" dirty="0" smtClean="0">
                <a:hlinkClick r:id="rId2"/>
              </a:rPr>
              <a:t>IOVS	Dec </a:t>
            </a:r>
            <a:r>
              <a:rPr lang="en-US" u="sng" dirty="0" smtClean="0">
                <a:hlinkClick r:id="rId2"/>
              </a:rPr>
              <a:t>2011</a:t>
            </a:r>
          </a:p>
          <a:p>
            <a:pPr algn="l"/>
            <a:r>
              <a:rPr lang="en-US" b="1" u="sng" dirty="0" smtClean="0">
                <a:hlinkClick r:id="rId2"/>
              </a:rPr>
              <a:t>Decrease in rate of myopia progression with a contact lens designed to reduce relative peripheral hyperopia: one-year results.</a:t>
            </a:r>
            <a:endParaRPr lang="en-US" b="1" u="sng" dirty="0" smtClean="0"/>
          </a:p>
          <a:p>
            <a:pPr algn="l"/>
            <a:endParaRPr lang="en-US" b="1" u="sng" dirty="0" smtClean="0"/>
          </a:p>
          <a:p>
            <a:pPr algn="l"/>
            <a:r>
              <a:rPr lang="en-US" sz="2323" b="1" u="sng" dirty="0" smtClean="0">
                <a:hlinkClick r:id="rId3"/>
              </a:rPr>
              <a:t>Sankaridurg P, </a:t>
            </a:r>
            <a:r>
              <a:rPr lang="en-US" sz="2323" b="1" u="sng" dirty="0" smtClean="0">
                <a:hlinkClick r:id="rId4"/>
              </a:rPr>
              <a:t>Holden B, </a:t>
            </a:r>
            <a:r>
              <a:rPr lang="en-US" sz="2323" b="1" u="sng" dirty="0" smtClean="0">
                <a:hlinkClick r:id="rId5"/>
              </a:rPr>
              <a:t>Smith E 3rd, </a:t>
            </a:r>
            <a:r>
              <a:rPr lang="en-US" sz="2323" b="1" u="sng" dirty="0" smtClean="0">
                <a:hlinkClick r:id="rId6"/>
              </a:rPr>
              <a:t>Naduvilath T, </a:t>
            </a:r>
            <a:r>
              <a:rPr lang="en-US" sz="2323" b="1" u="sng" dirty="0" smtClean="0">
                <a:hlinkClick r:id="rId7"/>
              </a:rPr>
              <a:t>Chen X, </a:t>
            </a:r>
            <a:r>
              <a:rPr lang="en-US" sz="2323" b="1" u="sng" dirty="0" smtClean="0">
                <a:hlinkClick r:id="rId8"/>
              </a:rPr>
              <a:t>de la Jara PL, </a:t>
            </a:r>
            <a:r>
              <a:rPr lang="en-US" sz="2323" b="1" u="sng" dirty="0" smtClean="0">
                <a:hlinkClick r:id="rId9"/>
              </a:rPr>
              <a:t>Martinez A, </a:t>
            </a:r>
            <a:r>
              <a:rPr lang="en-US" sz="2323" b="1" u="sng" dirty="0" smtClean="0">
                <a:hlinkClick r:id="rId10"/>
              </a:rPr>
              <a:t>Kwan J, </a:t>
            </a:r>
            <a:r>
              <a:rPr lang="en-US" sz="2323" b="1" u="sng" dirty="0" smtClean="0">
                <a:hlinkClick r:id="rId11"/>
              </a:rPr>
              <a:t>Ho A, </a:t>
            </a:r>
            <a:r>
              <a:rPr lang="en-US" sz="2323" b="1" u="sng" dirty="0" smtClean="0">
                <a:hlinkClick r:id="rId12"/>
              </a:rPr>
              <a:t>Frick K, </a:t>
            </a:r>
            <a:r>
              <a:rPr lang="en-US" sz="2323" b="1" u="sng" dirty="0" smtClean="0">
                <a:hlinkClick r:id="rId13"/>
              </a:rPr>
              <a:t>Ge J.</a:t>
            </a:r>
          </a:p>
          <a:p>
            <a:pPr algn="l"/>
            <a:endParaRPr lang="en-US" b="1" u="sng" dirty="0" smtClean="0">
              <a:hlinkClick r:id="rId13"/>
            </a:endParaRPr>
          </a:p>
          <a:p>
            <a:pPr algn="l"/>
            <a:r>
              <a:rPr lang="en-US" b="1" u="sng" dirty="0" smtClean="0">
                <a:hlinkClick r:id="rId13"/>
              </a:rPr>
              <a:t>Brien </a:t>
            </a:r>
            <a:r>
              <a:rPr lang="en-US" b="1" u="sng" dirty="0" smtClean="0">
                <a:hlinkClick r:id="rId13"/>
              </a:rPr>
              <a:t>Holden Vision Institute, Sydney, Australia.</a:t>
            </a:r>
          </a:p>
          <a:p>
            <a:pPr algn="l"/>
            <a:endParaRPr lang="en-US" b="1" u="sng" dirty="0" smtClean="0">
              <a:hlinkClick r:id="rId13"/>
            </a:endParaRPr>
          </a:p>
          <a:p>
            <a:pPr algn="l"/>
            <a:endParaRPr lang="en-US" b="1" u="sng" dirty="0" smtClean="0"/>
          </a:p>
          <a:p>
            <a:pPr algn="l"/>
            <a:r>
              <a:rPr lang="en-US" b="1" u="sng" dirty="0" smtClean="0"/>
              <a:t> ROMP  -</a:t>
            </a:r>
            <a:r>
              <a:rPr lang="en-US" b="1" u="sng" dirty="0" smtClean="0"/>
              <a:t>0.57 D/</a:t>
            </a:r>
            <a:r>
              <a:rPr lang="en-US" b="1" u="sng" dirty="0" err="1" smtClean="0"/>
              <a:t>y</a:t>
            </a:r>
            <a:r>
              <a:rPr lang="en-US" b="1" u="sng" dirty="0" smtClean="0"/>
              <a:t> in treatment group = placebo group in ATOM1  </a:t>
            </a:r>
            <a:endParaRPr lang="en-AU" dirty="0" smtClean="0"/>
          </a:p>
          <a:p>
            <a:pPr algn="l"/>
            <a:r>
              <a:rPr lang="en-US" b="1" u="sng" dirty="0" smtClean="0">
                <a:hlinkClick r:id="rId13"/>
              </a:rPr>
              <a:t>.</a:t>
            </a:r>
            <a:endParaRPr lang="en-US" b="1" u="sng" dirty="0" smtClean="0">
              <a:hlinkClick r:id="rId13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2: bifocals with BO prisms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Arch Ophthalmol. 2010 Jan;128(1):12-9.</a:t>
            </a:r>
          </a:p>
          <a:p>
            <a:endParaRPr lang="en-US" b="1" u="sng" dirty="0" smtClean="0">
              <a:hlinkClick r:id="rId2"/>
            </a:endParaRPr>
          </a:p>
          <a:p>
            <a:r>
              <a:rPr lang="en-US" b="1" u="sng" dirty="0" smtClean="0">
                <a:hlinkClick r:id="rId2"/>
              </a:rPr>
              <a:t>Randomized trial of effect of bifocal and prismatic bifocal spectacles on myopic progression: two-year results.</a:t>
            </a:r>
            <a:endParaRPr lang="en-US" b="1" u="sng" dirty="0" smtClean="0"/>
          </a:p>
          <a:p>
            <a:endParaRPr lang="en-US" b="1" u="sng" dirty="0" smtClean="0">
              <a:hlinkClick r:id="rId3"/>
            </a:endParaRPr>
          </a:p>
          <a:p>
            <a:r>
              <a:rPr lang="en-US" b="1" u="sng" dirty="0" smtClean="0">
                <a:hlinkClick r:id="rId3"/>
              </a:rPr>
              <a:t>Cheng D, </a:t>
            </a:r>
            <a:r>
              <a:rPr lang="en-US" b="1" u="sng" dirty="0" smtClean="0">
                <a:hlinkClick r:id="rId4"/>
              </a:rPr>
              <a:t>Schmid KL, </a:t>
            </a:r>
            <a:r>
              <a:rPr lang="en-US" b="1" u="sng" dirty="0" smtClean="0">
                <a:hlinkClick r:id="rId5"/>
              </a:rPr>
              <a:t>Woo GC, </a:t>
            </a:r>
            <a:r>
              <a:rPr lang="en-US" b="1" u="sng" dirty="0" smtClean="0">
                <a:hlinkClick r:id="rId6"/>
              </a:rPr>
              <a:t>Drobe B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yopia b-f pris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726" r="-7726"/>
          <a:stretch>
            <a:fillRect/>
          </a:stretch>
        </p:blipFill>
        <p:spPr>
          <a:xfrm>
            <a:off x="-543476" y="508000"/>
            <a:ext cx="10215560" cy="561816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novision &amp; ROM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8242" b="-8242"/>
          <a:stretch>
            <a:fillRect/>
          </a:stretch>
        </p:blipFill>
        <p:spPr>
          <a:xfrm>
            <a:off x="457200" y="1241227"/>
            <a:ext cx="8229600" cy="43891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Been and gone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Pirenzepine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Novartis didn’t proceed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Ocular </a:t>
            </a:r>
            <a:r>
              <a:rPr lang="en-US" dirty="0" err="1" smtClean="0"/>
              <a:t>hypotensives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Some papers in 70’s-80’s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MYOPIA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dirty="0"/>
              <a:t>1. Major personal / societal </a:t>
            </a:r>
            <a:r>
              <a:rPr lang="en-US" sz="4400" dirty="0" smtClean="0"/>
              <a:t>problem</a:t>
            </a:r>
            <a:endParaRPr lang="en-US"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MYOPIA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dirty="0" smtClean="0"/>
              <a:t>2</a:t>
            </a:r>
            <a:r>
              <a:rPr lang="en-US" sz="4400" dirty="0"/>
              <a:t>. Convincing</a:t>
            </a:r>
            <a:r>
              <a:rPr lang="en-US" sz="4400" dirty="0" smtClean="0"/>
              <a:t> EARLY data </a:t>
            </a:r>
            <a:r>
              <a:rPr lang="en-US" sz="4400" dirty="0"/>
              <a:t>on </a:t>
            </a:r>
            <a:r>
              <a:rPr lang="en-US" sz="4400" dirty="0">
                <a:ea typeface="Times New Roman" pitchFamily="-108" charset="0"/>
                <a:cs typeface="Times New Roman" pitchFamily="-108" charset="0"/>
              </a:rPr>
              <a:t>↓ ROMP with </a:t>
            </a:r>
            <a:r>
              <a:rPr lang="en-US" sz="4400" dirty="0" smtClean="0">
                <a:ea typeface="Times New Roman" pitchFamily="-108" charset="0"/>
                <a:cs typeface="Times New Roman" pitchFamily="-108" charset="0"/>
              </a:rPr>
              <a:t>Atropine 0.01% . I now offer it to all </a:t>
            </a:r>
            <a:r>
              <a:rPr lang="en-US" sz="4400" dirty="0" err="1" smtClean="0">
                <a:ea typeface="Times New Roman" pitchFamily="-108" charset="0"/>
                <a:cs typeface="Times New Roman" pitchFamily="-108" charset="0"/>
              </a:rPr>
              <a:t>myopes</a:t>
            </a:r>
            <a:r>
              <a:rPr lang="en-US" sz="4400" dirty="0" smtClean="0">
                <a:ea typeface="Times New Roman" pitchFamily="-108" charset="0"/>
                <a:cs typeface="Times New Roman" pitchFamily="-108" charset="0"/>
              </a:rPr>
              <a:t> who fit the ATOM2 </a:t>
            </a:r>
            <a:r>
              <a:rPr lang="en-US" sz="4400" dirty="0" smtClean="0">
                <a:ea typeface="Times New Roman" pitchFamily="-108" charset="0"/>
                <a:cs typeface="Times New Roman" pitchFamily="-108" charset="0"/>
              </a:rPr>
              <a:t>criteria</a:t>
            </a:r>
            <a:endParaRPr lang="en-US" sz="4400" dirty="0" smtClean="0">
              <a:ea typeface="Times New Roman" pitchFamily="-108" charset="0"/>
              <a:cs typeface="Times New Roman" pitchFamily="-10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yopia &amp; IQ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426" r="-18426"/>
          <a:stretch>
            <a:fillRect/>
          </a:stretch>
        </p:blipFill>
        <p:spPr>
          <a:xfrm>
            <a:off x="-1159278" y="274638"/>
            <a:ext cx="11416367" cy="6278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MYOPIA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ea typeface="Times New Roman" pitchFamily="-108" charset="0"/>
                <a:cs typeface="Times New Roman" pitchFamily="-108" charset="0"/>
              </a:rPr>
              <a:t>3</a:t>
            </a:r>
            <a:r>
              <a:rPr lang="en-US" sz="4400" dirty="0">
                <a:ea typeface="Times New Roman" pitchFamily="-108" charset="0"/>
                <a:cs typeface="Times New Roman" pitchFamily="-108" charset="0"/>
              </a:rPr>
              <a:t>. ? Genetic segregation first</a:t>
            </a:r>
            <a:r>
              <a:rPr lang="en-US" sz="4400" dirty="0"/>
              <a:t> &amp; repeat optical and drug studies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1212850" y="1809750"/>
            <a:ext cx="6680200" cy="283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Why I have trouble assessing the literature  </a:t>
            </a:r>
            <a:br>
              <a:rPr lang="en-US" sz="2800" b="1" dirty="0" smtClean="0"/>
            </a:br>
            <a:r>
              <a:rPr lang="en-US" sz="2800" b="1" dirty="0" smtClean="0"/>
              <a:t>1:  measuring myopia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refract a patient before or after </a:t>
            </a:r>
            <a:r>
              <a:rPr lang="en-US" dirty="0" err="1" smtClean="0"/>
              <a:t>cyclopentolate</a:t>
            </a:r>
            <a:r>
              <a:rPr lang="en-US" dirty="0" smtClean="0"/>
              <a:t> I often have trouble determining the endpoint precisely either with retinoscope or subjectively</a:t>
            </a:r>
          </a:p>
          <a:p>
            <a:r>
              <a:rPr lang="en-US" dirty="0" smtClean="0"/>
              <a:t>I think that ±0.25 DS is ambitious for some patients &amp; Drs,  &amp; ± 0.5 DS is more realistic </a:t>
            </a:r>
          </a:p>
          <a:p>
            <a:r>
              <a:rPr lang="en-US" dirty="0" smtClean="0"/>
              <a:t>This potential error rate not considered by most authors</a:t>
            </a:r>
          </a:p>
          <a:p>
            <a:r>
              <a:rPr lang="en-US" dirty="0" smtClean="0"/>
              <a:t>I always do an </a:t>
            </a:r>
            <a:r>
              <a:rPr lang="en-US" dirty="0" err="1" smtClean="0"/>
              <a:t>autorefractor</a:t>
            </a:r>
            <a:r>
              <a:rPr lang="en-US" dirty="0" smtClean="0"/>
              <a:t> </a:t>
            </a:r>
            <a:r>
              <a:rPr lang="en-US" dirty="0" err="1" smtClean="0"/>
              <a:t>measurment</a:t>
            </a:r>
            <a:r>
              <a:rPr lang="en-US" dirty="0" smtClean="0"/>
              <a:t> – it is sometimes not reliable in my office yet is often relied on in published studies!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2891336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AU" sz="4400" dirty="0">
                <a:ea typeface="+mj-ea"/>
                <a:cs typeface="+mj-cs"/>
              </a:rPr>
              <a:t>APPARENTLY EXCELLENT RESULT</a:t>
            </a:r>
            <a:br>
              <a:rPr lang="en-AU" sz="4400" dirty="0">
                <a:ea typeface="+mj-ea"/>
                <a:cs typeface="+mj-cs"/>
              </a:rPr>
            </a:br>
            <a:endParaRPr lang="en-AU" sz="4400" dirty="0">
              <a:ea typeface="+mj-ea"/>
              <a:cs typeface="+mj-cs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5146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2514600" y="6019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2514600" y="3810000"/>
            <a:ext cx="2514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2514600" y="4800600"/>
            <a:ext cx="3124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838200" y="419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822325" y="4460875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Myopia</a:t>
            </a:r>
          </a:p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DS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3565525" y="61372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AGE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5165725" y="33178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CONTROL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699125" y="4460875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TREATMENT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903" y="474133"/>
            <a:ext cx="8733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Why I have trouble assessing the literature  </a:t>
            </a:r>
            <a:br>
              <a:rPr lang="en-US" sz="3600" dirty="0" smtClean="0"/>
            </a:br>
            <a:r>
              <a:rPr lang="en-US" sz="3600" dirty="0" smtClean="0"/>
              <a:t>        </a:t>
            </a:r>
            <a:r>
              <a:rPr lang="en-US" sz="3600" b="1" dirty="0" smtClean="0"/>
              <a:t>2:  WHAT IS A GOOD RESULT?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-575722"/>
            <a:ext cx="7850188" cy="205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4000" dirty="0">
                <a:ea typeface="+mj-ea"/>
                <a:cs typeface="+mj-cs"/>
              </a:rPr>
              <a:t> </a:t>
            </a:r>
            <a:r>
              <a:rPr lang="en-AU" sz="3200" dirty="0" smtClean="0">
                <a:ea typeface="+mj-ea"/>
                <a:cs typeface="+mj-cs"/>
              </a:rPr>
              <a:t>EXCELLENT  </a:t>
            </a:r>
            <a:r>
              <a:rPr lang="en-AU" sz="3200" dirty="0" smtClean="0">
                <a:ea typeface="+mj-ea"/>
                <a:cs typeface="+mj-cs"/>
              </a:rPr>
              <a:t>RESULT </a:t>
            </a:r>
            <a:r>
              <a:rPr lang="en-AU" sz="3200" dirty="0" smtClean="0"/>
              <a:t>MUST </a:t>
            </a:r>
            <a:r>
              <a:rPr lang="en-AU" sz="3200" dirty="0" smtClean="0"/>
              <a:t>HAVE FOLLOW UP </a:t>
            </a:r>
            <a:endParaRPr lang="en-AU" sz="3200" dirty="0">
              <a:ea typeface="+mj-ea"/>
              <a:cs typeface="+mj-cs"/>
            </a:endParaRP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25146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2514600" y="6019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2514600" y="3810000"/>
            <a:ext cx="2514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2514600" y="5105400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22325" y="4460875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Myopia</a:t>
            </a:r>
          </a:p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DS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65525" y="61372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AGE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165725" y="33178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CONTROL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4114800" y="46482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6080125" y="4308475"/>
            <a:ext cx="174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NEW RATE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4251325" y="5070475"/>
            <a:ext cx="342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TREATMENT STOPPED</a:t>
            </a:r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4114800" y="4419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612775" y="1797050"/>
            <a:ext cx="70532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3600" dirty="0">
                <a:solidFill>
                  <a:schemeClr val="tx1"/>
                </a:solidFill>
                <a:effectLst/>
                <a:latin typeface="Times New Roman" pitchFamily="-108" charset="0"/>
              </a:rPr>
              <a:t>AFTER STOPPING Rx,  </a:t>
            </a:r>
            <a:r>
              <a:rPr lang="en-AU" sz="3600" dirty="0" smtClean="0">
                <a:solidFill>
                  <a:schemeClr val="tx1"/>
                </a:solidFill>
                <a:effectLst/>
                <a:latin typeface="Times New Roman" pitchFamily="-108" charset="0"/>
              </a:rPr>
              <a:t>ROMP* </a:t>
            </a:r>
            <a:r>
              <a:rPr lang="en-AU" sz="3600" dirty="0">
                <a:solidFill>
                  <a:schemeClr val="tx1"/>
                </a:solidFill>
                <a:effectLst/>
                <a:latin typeface="Times New Roman" pitchFamily="-108" charset="0"/>
              </a:rPr>
              <a:t>@ </a:t>
            </a:r>
          </a:p>
          <a:p>
            <a:pPr algn="l"/>
            <a:r>
              <a:rPr lang="en-AU" sz="3600" dirty="0">
                <a:solidFill>
                  <a:schemeClr val="tx1"/>
                </a:solidFill>
                <a:effectLst/>
                <a:latin typeface="Times New Roman" pitchFamily="-108" charset="0"/>
              </a:rPr>
              <a:t> ‘NEW’ [LOWER]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775" y="6526743"/>
            <a:ext cx="382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ROMP  = Rate Of Myopia Progression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25" y="118546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sz="4400" dirty="0">
                <a:ea typeface="+mj-ea"/>
                <a:cs typeface="+mj-cs"/>
              </a:rPr>
              <a:t>SIMULATED EXCELLENT RESULT-</a:t>
            </a:r>
            <a:r>
              <a:rPr lang="en-AU" sz="4400" dirty="0" smtClean="0">
                <a:ea typeface="+mj-ea"/>
                <a:cs typeface="+mj-cs"/>
              </a:rPr>
              <a:t>1</a:t>
            </a:r>
            <a:br>
              <a:rPr lang="en-AU" sz="4400" dirty="0" smtClean="0">
                <a:ea typeface="+mj-ea"/>
                <a:cs typeface="+mj-cs"/>
              </a:rPr>
            </a:br>
            <a:r>
              <a:rPr lang="en-AU" sz="4400" dirty="0" smtClean="0"/>
              <a:t>MUST HAVE FOLLOW UP </a:t>
            </a:r>
            <a:endParaRPr lang="en-AU" sz="4400" dirty="0">
              <a:ea typeface="+mj-ea"/>
              <a:cs typeface="+mj-cs"/>
            </a:endParaRP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25146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514600" y="6019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2514600" y="3810000"/>
            <a:ext cx="2514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V="1">
            <a:off x="2514600" y="50292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22325" y="4460875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Myopia</a:t>
            </a:r>
          </a:p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DS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565525" y="61372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AGE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165725" y="33178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CONTROL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022350" y="2000250"/>
            <a:ext cx="548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3200">
                <a:solidFill>
                  <a:schemeClr val="tx1"/>
                </a:solidFill>
                <a:effectLst/>
                <a:latin typeface="Times New Roman" pitchFamily="-108" charset="0"/>
              </a:rPr>
              <a:t>CATCH UP ON STOPPING Rx</a:t>
            </a: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V="1">
            <a:off x="4419600" y="3733800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44196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632325" y="4689475"/>
            <a:ext cx="285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STOP TREATMENT</a:t>
            </a: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44196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3813" y="0"/>
            <a:ext cx="7850187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AU">
                <a:ea typeface="+mj-ea"/>
                <a:cs typeface="+mj-cs"/>
              </a:rPr>
              <a:t/>
            </a:r>
            <a:br>
              <a:rPr lang="en-AU">
                <a:ea typeface="+mj-ea"/>
                <a:cs typeface="+mj-cs"/>
              </a:rPr>
            </a:br>
            <a:endParaRPr lang="en-AU">
              <a:ea typeface="+mj-ea"/>
              <a:cs typeface="+mj-cs"/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25146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2514600" y="6019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2514600" y="3810000"/>
            <a:ext cx="2514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2514600" y="50292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22325" y="4460875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Myopia</a:t>
            </a:r>
          </a:p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DS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565525" y="61372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AGE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165725" y="33178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CONTROL</a:t>
            </a: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4267200" y="44196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42672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09600" y="1831975"/>
            <a:ext cx="6510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3600">
                <a:solidFill>
                  <a:schemeClr val="tx1"/>
                </a:solidFill>
                <a:effectLst/>
                <a:latin typeface="Times New Roman" pitchFamily="-108" charset="0"/>
              </a:rPr>
              <a:t>AFTER STOPPING Rx, </a:t>
            </a:r>
          </a:p>
          <a:p>
            <a:pPr algn="l"/>
            <a:r>
              <a:rPr lang="en-AU" sz="3600">
                <a:solidFill>
                  <a:schemeClr val="tx1"/>
                </a:solidFill>
                <a:effectLst/>
                <a:latin typeface="Times New Roman" pitchFamily="-108" charset="0"/>
              </a:rPr>
              <a:t>ROMP @  ‘OLD’ [control] RATE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556125" y="4841875"/>
            <a:ext cx="342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TREATMENT STOPPED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699125" y="4003675"/>
            <a:ext cx="168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OLD RATE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4191000" y="4267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788988" y="473075"/>
            <a:ext cx="6545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SIMULATED </a:t>
            </a:r>
            <a:r>
              <a:rPr lang="en-A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EXCELLENT RESULT</a:t>
            </a:r>
            <a:r>
              <a:rPr lang="en-A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A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>
              <a:defRPr/>
            </a:pPr>
            <a:r>
              <a:rPr lang="en-AU" sz="3600" dirty="0" smtClean="0"/>
              <a:t>MUST HAVE FOLLOW UP </a:t>
            </a:r>
            <a:endParaRPr lang="en-A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925" y="84137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>
                <a:ea typeface="+mj-ea"/>
                <a:cs typeface="+mj-cs"/>
              </a:rPr>
              <a:t/>
            </a:r>
            <a:br>
              <a:rPr lang="en-AU" dirty="0">
                <a:ea typeface="+mj-ea"/>
                <a:cs typeface="+mj-cs"/>
              </a:rPr>
            </a:br>
            <a:r>
              <a:rPr lang="en-AU" dirty="0">
                <a:ea typeface="+mj-ea"/>
                <a:cs typeface="+mj-cs"/>
              </a:rPr>
              <a:t/>
            </a:r>
            <a:br>
              <a:rPr lang="en-AU" dirty="0">
                <a:ea typeface="+mj-ea"/>
                <a:cs typeface="+mj-cs"/>
              </a:rPr>
            </a:br>
            <a:r>
              <a:rPr lang="en-AU" sz="4444" dirty="0">
                <a:ea typeface="+mj-ea"/>
                <a:cs typeface="+mj-cs"/>
              </a:rPr>
              <a:t>SIMULATED EXCELLENT RESULT-3</a:t>
            </a:r>
            <a:r>
              <a:rPr lang="en-AU" dirty="0">
                <a:ea typeface="+mj-ea"/>
                <a:cs typeface="+mj-cs"/>
              </a:rPr>
              <a:t/>
            </a:r>
            <a:br>
              <a:rPr lang="en-AU" dirty="0">
                <a:ea typeface="+mj-ea"/>
                <a:cs typeface="+mj-cs"/>
              </a:rPr>
            </a:br>
            <a:endParaRPr lang="en-AU" dirty="0">
              <a:ea typeface="+mj-ea"/>
              <a:cs typeface="+mj-cs"/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25146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514600" y="6019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2514600" y="2667000"/>
            <a:ext cx="44196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V="1">
            <a:off x="2514600" y="5105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22325" y="4460875"/>
            <a:ext cx="113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Myopia</a:t>
            </a:r>
          </a:p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DS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565525" y="61372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AGE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5410200" y="2667000"/>
            <a:ext cx="1600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V="1">
            <a:off x="3886200" y="42672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3886200" y="4419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4251325" y="27082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CONTROL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6461125" y="3394075"/>
            <a:ext cx="168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CATCH UP</a:t>
            </a: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4556125" y="4689475"/>
            <a:ext cx="464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400">
                <a:solidFill>
                  <a:schemeClr val="tx1"/>
                </a:solidFill>
                <a:effectLst/>
                <a:latin typeface="Times New Roman" pitchFamily="-108" charset="0"/>
              </a:rPr>
              <a:t>SLOWS MYOPIC PROGRESSION</a:t>
            </a: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144463" y="1539019"/>
            <a:ext cx="8780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3200" dirty="0">
                <a:solidFill>
                  <a:schemeClr val="tx1"/>
                </a:solidFill>
                <a:effectLst/>
                <a:latin typeface="Times New Roman" pitchFamily="-108" charset="0"/>
              </a:rPr>
              <a:t>Rx SLOWS ROMP. MYOPIA CATCHES UP</a:t>
            </a:r>
          </a:p>
          <a:p>
            <a:pPr algn="l"/>
            <a:r>
              <a:rPr lang="en-AU" sz="3200" dirty="0">
                <a:solidFill>
                  <a:schemeClr val="tx1"/>
                </a:solidFill>
                <a:effectLst/>
                <a:latin typeface="Times New Roman" pitchFamily="-108" charset="0"/>
              </a:rPr>
              <a:t> DESPITE CONTINUING / AFTER STOPPING Rx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2622</TotalTime>
  <Words>1307</Words>
  <Application>Microsoft Macintosh PowerPoint</Application>
  <PresentationFormat>On-screen Show (4:3)</PresentationFormat>
  <Paragraphs>172</Paragraphs>
  <Slides>31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Myopia progression: can we prevent it?</vt:lpstr>
      <vt:lpstr>MECHANISM OF MYOPIA PROGRESSION</vt:lpstr>
      <vt:lpstr>Slide 3</vt:lpstr>
      <vt:lpstr>Why I have trouble assessing the literature   1:  measuring myopia</vt:lpstr>
      <vt:lpstr>APPARENTLY EXCELLENT RESULT </vt:lpstr>
      <vt:lpstr> EXCELLENT  RESULT MUST HAVE FOLLOW UP </vt:lpstr>
      <vt:lpstr>SIMULATED EXCELLENT RESULT-1 MUST HAVE FOLLOW UP </vt:lpstr>
      <vt:lpstr> </vt:lpstr>
      <vt:lpstr>  SIMULATED EXCELLENT RESULT-3 </vt:lpstr>
      <vt:lpstr>WHAT WE NEED TO KNOW IN A TRIAL TO REDUCE ROMP</vt:lpstr>
      <vt:lpstr>What works to reduce the rate of myopia progression</vt:lpstr>
      <vt:lpstr>Atropine 1%</vt:lpstr>
      <vt:lpstr>What probably works to reduce  ROMP</vt:lpstr>
      <vt:lpstr>0.01% Atropine    ATOM2 study  1</vt:lpstr>
      <vt:lpstr>0.01% Atropine    ATOM2 study  2</vt:lpstr>
      <vt:lpstr>0.01% Atropine    ATOM2 study  3</vt:lpstr>
      <vt:lpstr>OLD OPTICAL TREATMENTS TO  REDUCE ROMP</vt:lpstr>
      <vt:lpstr>NEW OPTICAL TREATMENTS TO  REDUCE ROMP</vt:lpstr>
      <vt:lpstr>Eye Shape and Refraction Model</vt:lpstr>
      <vt:lpstr>Zeiss Myovision lenses</vt:lpstr>
      <vt:lpstr>Myovision</vt:lpstr>
      <vt:lpstr>Peripheral Correction Hypothesis</vt:lpstr>
      <vt:lpstr>CLs &amp; Peripheral refraction </vt:lpstr>
      <vt:lpstr>NEW 2: bifocals with BO prisms</vt:lpstr>
      <vt:lpstr>Slide 25</vt:lpstr>
      <vt:lpstr>Slide 26</vt:lpstr>
      <vt:lpstr>Been and gone</vt:lpstr>
      <vt:lpstr>MYOPIA</vt:lpstr>
      <vt:lpstr>MYOPIA</vt:lpstr>
      <vt:lpstr>MYOPIA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strabismus in trauma</dc:title>
  <dc:creator>lionel kowal</dc:creator>
  <cp:lastModifiedBy>lionel kowal</cp:lastModifiedBy>
  <cp:revision>7</cp:revision>
  <dcterms:created xsi:type="dcterms:W3CDTF">2012-02-10T09:29:29Z</dcterms:created>
  <dcterms:modified xsi:type="dcterms:W3CDTF">2012-02-10T09:50:49Z</dcterms:modified>
</cp:coreProperties>
</file>